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6"/>
  </p:sldMasterIdLst>
  <p:notesMasterIdLst>
    <p:notesMasterId r:id="rId28"/>
  </p:notesMasterIdLst>
  <p:handoutMasterIdLst>
    <p:handoutMasterId r:id="rId29"/>
  </p:handoutMasterIdLst>
  <p:sldIdLst>
    <p:sldId id="3088" r:id="rId7"/>
    <p:sldId id="81644" r:id="rId8"/>
    <p:sldId id="81647" r:id="rId9"/>
    <p:sldId id="81643" r:id="rId10"/>
    <p:sldId id="5308" r:id="rId11"/>
    <p:sldId id="81653" r:id="rId12"/>
    <p:sldId id="5420" r:id="rId13"/>
    <p:sldId id="81649" r:id="rId14"/>
    <p:sldId id="81670" r:id="rId15"/>
    <p:sldId id="81669" r:id="rId16"/>
    <p:sldId id="81648" r:id="rId17"/>
    <p:sldId id="81652" r:id="rId18"/>
    <p:sldId id="81672" r:id="rId19"/>
    <p:sldId id="81676" r:id="rId20"/>
    <p:sldId id="81668" r:id="rId21"/>
    <p:sldId id="5297" r:id="rId22"/>
    <p:sldId id="81674" r:id="rId23"/>
    <p:sldId id="81673" r:id="rId24"/>
    <p:sldId id="81678" r:id="rId25"/>
    <p:sldId id="81675" r:id="rId26"/>
    <p:sldId id="5291" r:id="rId27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FF Good Pro" panose="020B0306030504020204" pitchFamily="34" charset="0"/>
      <p:regular r:id="rId34"/>
    </p:embeddedFont>
    <p:embeddedFont>
      <p:font typeface="Montserrat" pitchFamily="2" charset="77"/>
      <p:regular r:id="rId35"/>
      <p:bold r:id="rId36"/>
      <p:italic r:id="rId37"/>
      <p:boldItalic r:id="rId38"/>
    </p:embeddedFont>
    <p:embeddedFont>
      <p:font typeface="Montserrat ExtraBold" panose="020F0502020204030204" pitchFamily="34" charset="0"/>
      <p:bold r:id="rId39"/>
      <p:italic r:id="rId40"/>
      <p:boldItalic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Open Sans Light" panose="020B0306030504020204" pitchFamily="34" charset="0"/>
      <p:regular r:id="rId46"/>
      <p:italic r:id="rId4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SI" initials="M" lastIdx="1" clrIdx="0">
    <p:extLst>
      <p:ext uri="{19B8F6BF-5375-455C-9EA6-DF929625EA0E}">
        <p15:presenceInfo xmlns:p15="http://schemas.microsoft.com/office/powerpoint/2012/main" userId="MS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508"/>
    <a:srgbClr val="4D5759"/>
    <a:srgbClr val="898989"/>
    <a:srgbClr val="0BCBD8"/>
    <a:srgbClr val="008A9D"/>
    <a:srgbClr val="ED2525"/>
    <a:srgbClr val="FFFFFF"/>
    <a:srgbClr val="051D44"/>
    <a:srgbClr val="EEEEEE"/>
    <a:srgbClr val="F7F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13" autoAdjust="0"/>
    <p:restoredTop sz="96281" autoAdjust="0"/>
  </p:normalViewPr>
  <p:slideViewPr>
    <p:cSldViewPr snapToGrid="0" showGuides="1">
      <p:cViewPr>
        <p:scale>
          <a:sx n="84" d="100"/>
          <a:sy n="84" d="100"/>
        </p:scale>
        <p:origin x="1408" y="100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698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4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FEC72-2BFB-4C8A-89E1-0DFC8EB10F2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8090E-D55C-4575-939D-D91E95444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365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E65D8-3B12-4FE4-9E9E-16255DBD31F2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0A358-F0C6-4323-8D5E-A44ED9021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51378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567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047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628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1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48" r:id="rId2"/>
    <p:sldLayoutId id="214748375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Montserrat RB" panose="00000500000000000000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 RB" panose="00000500000000000000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 RB" panose="00000500000000000000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 RB" panose="00000500000000000000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RB" panose="00000500000000000000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RB" panose="00000500000000000000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hyperlink" Target="https://sputnik.system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openxmlformats.org/officeDocument/2006/relationships/image" Target="../media/image41.sv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svg"/><Relationship Id="rId12" Type="http://schemas.openxmlformats.org/officeDocument/2006/relationships/image" Target="../media/image4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11.png"/><Relationship Id="rId10" Type="http://schemas.openxmlformats.org/officeDocument/2006/relationships/image" Target="../media/image42.jpeg"/><Relationship Id="rId4" Type="http://schemas.openxmlformats.org/officeDocument/2006/relationships/image" Target="../media/image37.png"/><Relationship Id="rId9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11.png"/><Relationship Id="rId18" Type="http://schemas.openxmlformats.org/officeDocument/2006/relationships/image" Target="../media/image8.jpeg"/><Relationship Id="rId3" Type="http://schemas.openxmlformats.org/officeDocument/2006/relationships/image" Target="../media/image59.png"/><Relationship Id="rId7" Type="http://schemas.openxmlformats.org/officeDocument/2006/relationships/image" Target="../media/image48.png"/><Relationship Id="rId12" Type="http://schemas.openxmlformats.org/officeDocument/2006/relationships/hyperlink" Target="https://www.boon.city/" TargetMode="External"/><Relationship Id="rId17" Type="http://schemas.openxmlformats.org/officeDocument/2006/relationships/hyperlink" Target="https://evimiz.info/" TargetMode="External"/><Relationship Id="rId2" Type="http://schemas.openxmlformats.org/officeDocument/2006/relationships/image" Target="../media/image58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svg"/><Relationship Id="rId11" Type="http://schemas.openxmlformats.org/officeDocument/2006/relationships/hyperlink" Target="http://evimiz.info/" TargetMode="External"/><Relationship Id="rId5" Type="http://schemas.openxmlformats.org/officeDocument/2006/relationships/image" Target="../media/image61.png"/><Relationship Id="rId15" Type="http://schemas.openxmlformats.org/officeDocument/2006/relationships/image" Target="../media/image67.png"/><Relationship Id="rId10" Type="http://schemas.openxmlformats.org/officeDocument/2006/relationships/image" Target="../media/image65.png"/><Relationship Id="rId4" Type="http://schemas.openxmlformats.org/officeDocument/2006/relationships/image" Target="../media/image60.svg"/><Relationship Id="rId9" Type="http://schemas.openxmlformats.org/officeDocument/2006/relationships/image" Target="../media/image64.png"/><Relationship Id="rId14" Type="http://schemas.openxmlformats.org/officeDocument/2006/relationships/image" Target="../media/image6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79.jpeg"/><Relationship Id="rId3" Type="http://schemas.openxmlformats.org/officeDocument/2006/relationships/image" Target="../media/image74.svg"/><Relationship Id="rId7" Type="http://schemas.openxmlformats.org/officeDocument/2006/relationships/image" Target="../media/image77.png"/><Relationship Id="rId12" Type="http://schemas.openxmlformats.org/officeDocument/2006/relationships/image" Target="../media/image1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.me/sputniksystems" TargetMode="External"/><Relationship Id="rId11" Type="http://schemas.openxmlformats.org/officeDocument/2006/relationships/hyperlink" Target="https://www.business-gazeta.ru/article/570001" TargetMode="External"/><Relationship Id="rId5" Type="http://schemas.openxmlformats.org/officeDocument/2006/relationships/image" Target="../media/image76.svg"/><Relationship Id="rId10" Type="http://schemas.openxmlformats.org/officeDocument/2006/relationships/hyperlink" Target="https://t.me/Ildar_Gain" TargetMode="External"/><Relationship Id="rId4" Type="http://schemas.openxmlformats.org/officeDocument/2006/relationships/image" Target="../media/image75.png"/><Relationship Id="rId9" Type="http://schemas.openxmlformats.org/officeDocument/2006/relationships/hyperlink" Target="https://sputnik.systems/" TargetMode="External"/><Relationship Id="rId1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4.svg"/><Relationship Id="rId7" Type="http://schemas.openxmlformats.org/officeDocument/2006/relationships/image" Target="../media/image27.svg"/><Relationship Id="rId12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4.png"/><Relationship Id="rId5" Type="http://schemas.openxmlformats.org/officeDocument/2006/relationships/image" Target="../media/image25.svg"/><Relationship Id="rId10" Type="http://schemas.openxmlformats.org/officeDocument/2006/relationships/image" Target="../media/image6.svg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8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4CBCBA-B561-D618-C449-F55B6DB0669E}"/>
              </a:ext>
            </a:extLst>
          </p:cNvPr>
          <p:cNvSpPr txBox="1"/>
          <p:nvPr/>
        </p:nvSpPr>
        <p:spPr>
          <a:xfrm>
            <a:off x="571584" y="4749697"/>
            <a:ext cx="759343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latin typeface="+mj-lt"/>
                <a:ea typeface="Roboto Black" panose="02000000000000000000" pitchFamily="2" charset="0"/>
                <a:cs typeface="Open Sans Light" panose="020B0306030504020204" pitchFamily="34" charset="0"/>
              </a:rPr>
              <a:t>Разработчик экосистемы </a:t>
            </a:r>
            <a:br>
              <a:rPr lang="ru-RU" sz="2800" dirty="0">
                <a:latin typeface="+mj-lt"/>
                <a:ea typeface="Roboto Black" panose="02000000000000000000" pitchFamily="2" charset="0"/>
                <a:cs typeface="Open Sans Light" panose="020B0306030504020204" pitchFamily="34" charset="0"/>
              </a:rPr>
            </a:br>
            <a:r>
              <a:rPr lang="ru-RU" sz="2800" dirty="0">
                <a:latin typeface="+mj-lt"/>
                <a:ea typeface="Roboto Black" panose="02000000000000000000" pitchFamily="2" charset="0"/>
                <a:cs typeface="Open Sans Light" panose="020B0306030504020204" pitchFamily="34" charset="0"/>
              </a:rPr>
              <a:t>для многоквартирных жилых домов 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4BF1851-B74B-E0BA-F95C-AAF39DF27735}"/>
              </a:ext>
            </a:extLst>
          </p:cNvPr>
          <p:cNvCxnSpPr>
            <a:cxnSpLocks/>
          </p:cNvCxnSpPr>
          <p:nvPr/>
        </p:nvCxnSpPr>
        <p:spPr>
          <a:xfrm>
            <a:off x="4316225" y="2603802"/>
            <a:ext cx="35595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821CE8C-7C0A-F4E4-E474-20EC7EEE8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5644"/>
          <a:stretch/>
        </p:blipFill>
        <p:spPr>
          <a:xfrm>
            <a:off x="9705135" y="5811632"/>
            <a:ext cx="2359046" cy="1046368"/>
          </a:xfrm>
          <a:prstGeom prst="rect">
            <a:avLst/>
          </a:prstGeom>
        </p:spPr>
      </p:pic>
      <p:pic>
        <p:nvPicPr>
          <p:cNvPr id="4" name="Google Shape;196;p44" descr="Изображение выглядит как текст, часы, датчик&#10;&#10;Автоматически созданное описание">
            <a:extLst>
              <a:ext uri="{FF2B5EF4-FFF2-40B4-BE49-F238E27FC236}">
                <a16:creationId xmlns:a16="http://schemas.microsoft.com/office/drawing/2014/main" id="{9368E236-34E5-1C21-F774-AED05CB9B86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0651"/>
          <a:stretch/>
        </p:blipFill>
        <p:spPr>
          <a:xfrm>
            <a:off x="571584" y="1060040"/>
            <a:ext cx="4371755" cy="7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D30351-2353-A017-9305-359A867D2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639" y="3261188"/>
            <a:ext cx="956104" cy="956104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85D3EA-6D15-CCE5-2565-22F4B764B8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5277" y="3327680"/>
            <a:ext cx="806920" cy="806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312409F-4830-5116-6DCA-161FD8C52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3" t="10834" r="12618" b="21070"/>
          <a:stretch/>
        </p:blipFill>
        <p:spPr bwMode="auto">
          <a:xfrm>
            <a:off x="3461683" y="3291104"/>
            <a:ext cx="907900" cy="90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C31ED0B-0B16-1ECA-36BC-07D4AAF302A2}"/>
              </a:ext>
            </a:extLst>
          </p:cNvPr>
          <p:cNvSpPr/>
          <p:nvPr/>
        </p:nvSpPr>
        <p:spPr>
          <a:xfrm>
            <a:off x="636111" y="3190125"/>
            <a:ext cx="3956560" cy="1116603"/>
          </a:xfrm>
          <a:prstGeom prst="roundRect">
            <a:avLst>
              <a:gd name="adj" fmla="val 3970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2AE723-00D5-4339-EB2F-F4C4AEAAB6A5}"/>
              </a:ext>
            </a:extLst>
          </p:cNvPr>
          <p:cNvSpPr txBox="1"/>
          <p:nvPr/>
        </p:nvSpPr>
        <p:spPr>
          <a:xfrm>
            <a:off x="4837295" y="31163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5">
            <a:hlinkClick r:id="rId9"/>
            <a:extLst>
              <a:ext uri="{FF2B5EF4-FFF2-40B4-BE49-F238E27FC236}">
                <a16:creationId xmlns:a16="http://schemas.microsoft.com/office/drawing/2014/main" id="{C15B3347-27AF-C3B6-82ED-7802B2573793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03" y="1131634"/>
            <a:ext cx="672160" cy="65483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1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C66882-1196-AA3D-5389-A579ABDF7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97"/>
          <a:stretch/>
        </p:blipFill>
        <p:spPr>
          <a:xfrm>
            <a:off x="0" y="1963503"/>
            <a:ext cx="5868000" cy="4456183"/>
          </a:xfrm>
          <a:prstGeom prst="rect">
            <a:avLst/>
          </a:prstGeom>
        </p:spPr>
      </p:pic>
      <p:pic>
        <p:nvPicPr>
          <p:cNvPr id="310" name="Picture 1">
            <a:extLst>
              <a:ext uri="{FF2B5EF4-FFF2-40B4-BE49-F238E27FC236}">
                <a16:creationId xmlns:a16="http://schemas.microsoft.com/office/drawing/2014/main" id="{CA1FBAB2-C811-AD33-99C8-FAB3C5F9D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26" b="10198"/>
          <a:stretch/>
        </p:blipFill>
        <p:spPr>
          <a:xfrm>
            <a:off x="0" y="1759988"/>
            <a:ext cx="7518600" cy="48632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8A6209-1AE5-D5F5-F2AA-79794BCE24F1}"/>
              </a:ext>
            </a:extLst>
          </p:cNvPr>
          <p:cNvSpPr txBox="1"/>
          <p:nvPr/>
        </p:nvSpPr>
        <p:spPr>
          <a:xfrm>
            <a:off x="698864" y="438314"/>
            <a:ext cx="8746078" cy="75346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lvl="1"/>
            <a:r>
              <a:rPr lang="ru-RU" sz="3600" b="1" dirty="0">
                <a:latin typeface="+mj-lt"/>
                <a:cs typeface="Rubik Medium" pitchFamily="2" charset="-79"/>
              </a:rPr>
              <a:t>2. Платформа “</a:t>
            </a:r>
            <a:r>
              <a:rPr lang="en-US" sz="3600" b="1" dirty="0" err="1">
                <a:latin typeface="+mj-lt"/>
                <a:cs typeface="Rubik Medium" pitchFamily="2" charset="-79"/>
              </a:rPr>
              <a:t>Naveksoft</a:t>
            </a:r>
            <a:r>
              <a:rPr lang="ru-RU" sz="3600" b="1" dirty="0">
                <a:latin typeface="+mj-lt"/>
                <a:cs typeface="Rubik Medium" pitchFamily="2" charset="-79"/>
              </a:rPr>
              <a:t>” </a:t>
            </a:r>
          </a:p>
          <a:p>
            <a:pPr marL="0" lvl="1"/>
            <a:endParaRPr lang="ru-RU" sz="2800" b="1" dirty="0">
              <a:latin typeface="+mj-lt"/>
              <a:cs typeface="Rubik Medium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E51609-ABC7-80E6-53FA-DD5414D59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14"/>
            <a:ext cx="268094" cy="649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10E55E-5630-1938-0C7F-2A9AB8593242}"/>
              </a:ext>
            </a:extLst>
          </p:cNvPr>
          <p:cNvSpPr txBox="1"/>
          <p:nvPr/>
        </p:nvSpPr>
        <p:spPr>
          <a:xfrm>
            <a:off x="6999043" y="3240226"/>
            <a:ext cx="4392045" cy="147732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400" b="1" dirty="0">
                <a:cs typeface="Rubik Medium" pitchFamily="2" charset="-79"/>
              </a:rPr>
              <a:t>Белорусская платформа поддерживающая работу с оборудованием компании Спутник </a:t>
            </a:r>
          </a:p>
        </p:txBody>
      </p:sp>
    </p:spTree>
    <p:extLst>
      <p:ext uri="{BB962C8B-B14F-4D97-AF65-F5344CB8AC3E}">
        <p14:creationId xmlns:p14="http://schemas.microsoft.com/office/powerpoint/2010/main" val="318926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Рисунок 304">
            <a:extLst>
              <a:ext uri="{FF2B5EF4-FFF2-40B4-BE49-F238E27FC236}">
                <a16:creationId xmlns:a16="http://schemas.microsoft.com/office/drawing/2014/main" id="{6D97D41D-F8FF-952E-7970-492EF8DB8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4"/>
          <a:stretch/>
        </p:blipFill>
        <p:spPr>
          <a:xfrm>
            <a:off x="468868" y="1319889"/>
            <a:ext cx="4238564" cy="5538111"/>
          </a:xfrm>
          <a:prstGeom prst="rect">
            <a:avLst/>
          </a:prstGeom>
        </p:spPr>
      </p:pic>
      <p:pic>
        <p:nvPicPr>
          <p:cNvPr id="306" name="Рисунок 305">
            <a:extLst>
              <a:ext uri="{FF2B5EF4-FFF2-40B4-BE49-F238E27FC236}">
                <a16:creationId xmlns:a16="http://schemas.microsoft.com/office/drawing/2014/main" id="{FF30BC94-0691-5E46-ACE1-D7BA1A180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4"/>
          <a:stretch/>
        </p:blipFill>
        <p:spPr>
          <a:xfrm>
            <a:off x="4264216" y="1319889"/>
            <a:ext cx="4238564" cy="5538111"/>
          </a:xfrm>
          <a:prstGeom prst="rect">
            <a:avLst/>
          </a:prstGeom>
        </p:spPr>
      </p:pic>
      <p:pic>
        <p:nvPicPr>
          <p:cNvPr id="307" name="Рисунок 306">
            <a:extLst>
              <a:ext uri="{FF2B5EF4-FFF2-40B4-BE49-F238E27FC236}">
                <a16:creationId xmlns:a16="http://schemas.microsoft.com/office/drawing/2014/main" id="{5C7885F9-F471-36B3-973C-58CE83C110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4"/>
          <a:stretch/>
        </p:blipFill>
        <p:spPr>
          <a:xfrm>
            <a:off x="8059564" y="1319889"/>
            <a:ext cx="4238564" cy="55381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8A6209-1AE5-D5F5-F2AA-79794BCE24F1}"/>
              </a:ext>
            </a:extLst>
          </p:cNvPr>
          <p:cNvSpPr txBox="1"/>
          <p:nvPr/>
        </p:nvSpPr>
        <p:spPr>
          <a:xfrm>
            <a:off x="698864" y="438314"/>
            <a:ext cx="8746078" cy="76870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lvl="1"/>
            <a:r>
              <a:rPr lang="ru-RU" sz="3600" b="1" dirty="0">
                <a:latin typeface="+mj-lt"/>
                <a:cs typeface="Rubik Medium" pitchFamily="2" charset="-79"/>
              </a:rPr>
              <a:t>3. Приложение “Наш дом”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1B38B-8AF6-83F2-6CC0-3B9EBD74E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14"/>
            <a:ext cx="268094" cy="6490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C68E4A-DE28-B77D-DB36-F05AD6F04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12" y="333920"/>
            <a:ext cx="566797" cy="566797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6A25E4-304B-0588-5507-16C3D6018812}"/>
              </a:ext>
            </a:extLst>
          </p:cNvPr>
          <p:cNvSpPr txBox="1"/>
          <p:nvPr/>
        </p:nvSpPr>
        <p:spPr>
          <a:xfrm>
            <a:off x="9101948" y="1438279"/>
            <a:ext cx="2628000" cy="67710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b="1" dirty="0">
                <a:cs typeface="Rubik Medium" pitchFamily="2" charset="-79"/>
              </a:rPr>
              <a:t>Создавайте </a:t>
            </a:r>
            <a:br>
              <a:rPr lang="ru-RU" sz="2200" b="1" dirty="0">
                <a:cs typeface="Rubik Medium" pitchFamily="2" charset="-79"/>
              </a:rPr>
            </a:br>
            <a:r>
              <a:rPr lang="ru-RU" sz="2200" b="1" dirty="0">
                <a:cs typeface="Rubik Medium" pitchFamily="2" charset="-79"/>
              </a:rPr>
              <a:t>коды доступа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2E1A46-AF1D-4DEC-DA47-A596A13223DD}"/>
              </a:ext>
            </a:extLst>
          </p:cNvPr>
          <p:cNvSpPr txBox="1"/>
          <p:nvPr/>
        </p:nvSpPr>
        <p:spPr>
          <a:xfrm>
            <a:off x="9101948" y="2326301"/>
            <a:ext cx="2592000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dirty="0">
                <a:solidFill>
                  <a:schemeClr val="accent1"/>
                </a:solidFill>
                <a:cs typeface="Rubik Medium" pitchFamily="2" charset="-79"/>
              </a:rPr>
              <a:t>Делитесь </a:t>
            </a:r>
            <a:r>
              <a:rPr lang="ru-RU" dirty="0">
                <a:cs typeface="Rubik Medium" pitchFamily="2" charset="-79"/>
              </a:rPr>
              <a:t>с курьерами, родственниками </a:t>
            </a:r>
            <a:br>
              <a:rPr lang="ru-RU" dirty="0">
                <a:cs typeface="Rubik Medium" pitchFamily="2" charset="-79"/>
              </a:rPr>
            </a:br>
            <a:r>
              <a:rPr lang="ru-RU" dirty="0">
                <a:cs typeface="Rubik Medium" pitchFamily="2" charset="-79"/>
              </a:rPr>
              <a:t>и друзьями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1E9F39-8316-EA08-5FDE-50FC6D61DD18}"/>
              </a:ext>
            </a:extLst>
          </p:cNvPr>
          <p:cNvSpPr txBox="1"/>
          <p:nvPr/>
        </p:nvSpPr>
        <p:spPr>
          <a:xfrm>
            <a:off x="1457625" y="1438279"/>
            <a:ext cx="2628000" cy="67710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b="1" dirty="0">
                <a:cs typeface="Rubik Medium" pitchFamily="2" charset="-79"/>
              </a:rPr>
              <a:t>Забудьте </a:t>
            </a:r>
            <a:br>
              <a:rPr lang="ru-RU" sz="2200" b="1" dirty="0">
                <a:cs typeface="Rubik Medium" pitchFamily="2" charset="-79"/>
              </a:rPr>
            </a:br>
            <a:r>
              <a:rPr lang="ru-RU" sz="2200" b="1" dirty="0">
                <a:cs typeface="Rubik Medium" pitchFamily="2" charset="-79"/>
              </a:rPr>
              <a:t>о ключах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FCF407-6B32-B2F2-7242-DA6AA5B81BFD}"/>
              </a:ext>
            </a:extLst>
          </p:cNvPr>
          <p:cNvSpPr txBox="1"/>
          <p:nvPr/>
        </p:nvSpPr>
        <p:spPr>
          <a:xfrm>
            <a:off x="1457624" y="2326301"/>
            <a:ext cx="2806591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dirty="0">
                <a:cs typeface="Rubik Medium" pitchFamily="2" charset="-79"/>
              </a:rPr>
              <a:t>Открывайте домофон, </a:t>
            </a:r>
            <a:br>
              <a:rPr lang="ru-RU" dirty="0">
                <a:cs typeface="Rubik Medium" pitchFamily="2" charset="-79"/>
              </a:rPr>
            </a:br>
            <a:r>
              <a:rPr lang="ru-RU" dirty="0">
                <a:cs typeface="Rubik Medium" pitchFamily="2" charset="-79"/>
              </a:rPr>
              <a:t>калитки и шлагбаумы прямо </a:t>
            </a:r>
            <a:br>
              <a:rPr lang="ru-RU" dirty="0">
                <a:cs typeface="Rubik Medium" pitchFamily="2" charset="-79"/>
              </a:rPr>
            </a:br>
            <a:r>
              <a:rPr lang="ru-RU" dirty="0">
                <a:solidFill>
                  <a:schemeClr val="accent1"/>
                </a:solidFill>
                <a:cs typeface="Rubik Medium" pitchFamily="2" charset="-79"/>
              </a:rPr>
              <a:t>из приложения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DC18B5-B399-F8CB-F0F2-EC9FC1956232}"/>
              </a:ext>
            </a:extLst>
          </p:cNvPr>
          <p:cNvSpPr txBox="1"/>
          <p:nvPr/>
        </p:nvSpPr>
        <p:spPr>
          <a:xfrm>
            <a:off x="5279787" y="1438279"/>
            <a:ext cx="2628000" cy="67710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b="1" dirty="0">
                <a:cs typeface="Rubik Medium" pitchFamily="2" charset="-79"/>
              </a:rPr>
              <a:t>Просматривайте </a:t>
            </a:r>
            <a:br>
              <a:rPr lang="ru-RU" sz="2200" b="1" dirty="0">
                <a:cs typeface="Rubik Medium" pitchFamily="2" charset="-79"/>
              </a:rPr>
            </a:br>
            <a:r>
              <a:rPr lang="ru-RU" sz="2200" b="1" dirty="0">
                <a:cs typeface="Rubik Medium" pitchFamily="2" charset="-79"/>
              </a:rPr>
              <a:t>архив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038576-BB23-6F95-91BF-5EB7EFF1EDCD}"/>
              </a:ext>
            </a:extLst>
          </p:cNvPr>
          <p:cNvSpPr txBox="1"/>
          <p:nvPr/>
        </p:nvSpPr>
        <p:spPr>
          <a:xfrm>
            <a:off x="5279787" y="2326301"/>
            <a:ext cx="2628000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dirty="0">
                <a:cs typeface="Rubik Medium" pitchFamily="2" charset="-79"/>
              </a:rPr>
              <a:t>Чувствуйте себя </a:t>
            </a:r>
            <a:br>
              <a:rPr lang="ru-RU" dirty="0">
                <a:cs typeface="Rubik Medium" pitchFamily="2" charset="-79"/>
              </a:rPr>
            </a:br>
            <a:r>
              <a:rPr lang="ru-RU" dirty="0">
                <a:cs typeface="Rubik Medium" pitchFamily="2" charset="-79"/>
              </a:rPr>
              <a:t>в безопасности с доступом </a:t>
            </a:r>
            <a:br>
              <a:rPr lang="ru-RU" dirty="0">
                <a:cs typeface="Rubik Medium" pitchFamily="2" charset="-79"/>
              </a:rPr>
            </a:br>
            <a:r>
              <a:rPr lang="ru-RU" dirty="0">
                <a:cs typeface="Rubik Medium" pitchFamily="2" charset="-79"/>
              </a:rPr>
              <a:t>к записям видео </a:t>
            </a:r>
            <a:r>
              <a:rPr lang="ru-RU" dirty="0">
                <a:solidFill>
                  <a:schemeClr val="accent1"/>
                </a:solidFill>
                <a:cs typeface="Rubik Medium" pitchFamily="2" charset="-79"/>
              </a:rPr>
              <a:t>24/7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248F166-E6D3-A710-ABE6-9A4A77304551}"/>
              </a:ext>
            </a:extLst>
          </p:cNvPr>
          <p:cNvCxnSpPr>
            <a:cxnSpLocks/>
          </p:cNvCxnSpPr>
          <p:nvPr/>
        </p:nvCxnSpPr>
        <p:spPr>
          <a:xfrm>
            <a:off x="1457625" y="2184778"/>
            <a:ext cx="2592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0C307D2-A75F-9315-9AE9-AD478C2D9061}"/>
              </a:ext>
            </a:extLst>
          </p:cNvPr>
          <p:cNvCxnSpPr>
            <a:cxnSpLocks/>
          </p:cNvCxnSpPr>
          <p:nvPr/>
        </p:nvCxnSpPr>
        <p:spPr>
          <a:xfrm>
            <a:off x="5279787" y="2184778"/>
            <a:ext cx="2412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599CB453-9F5D-DC55-67AB-97B81B35AF83}"/>
              </a:ext>
            </a:extLst>
          </p:cNvPr>
          <p:cNvCxnSpPr>
            <a:cxnSpLocks/>
          </p:cNvCxnSpPr>
          <p:nvPr/>
        </p:nvCxnSpPr>
        <p:spPr>
          <a:xfrm>
            <a:off x="9101948" y="2184778"/>
            <a:ext cx="2592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3" name="Рисунок 292">
            <a:extLst>
              <a:ext uri="{FF2B5EF4-FFF2-40B4-BE49-F238E27FC236}">
                <a16:creationId xmlns:a16="http://schemas.microsoft.com/office/drawing/2014/main" id="{7F7CF976-C289-C3DF-612F-C3C619C4EE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26346" y="1560833"/>
            <a:ext cx="432000" cy="432000"/>
          </a:xfrm>
          <a:prstGeom prst="rect">
            <a:avLst/>
          </a:prstGeom>
        </p:spPr>
      </p:pic>
      <p:sp>
        <p:nvSpPr>
          <p:cNvPr id="295" name="Полилиния: фигура 294">
            <a:extLst>
              <a:ext uri="{FF2B5EF4-FFF2-40B4-BE49-F238E27FC236}">
                <a16:creationId xmlns:a16="http://schemas.microsoft.com/office/drawing/2014/main" id="{F9C861AA-5F53-470F-E68B-33ED0BD10929}"/>
              </a:ext>
            </a:extLst>
          </p:cNvPr>
          <p:cNvSpPr/>
          <p:nvPr/>
        </p:nvSpPr>
        <p:spPr>
          <a:xfrm>
            <a:off x="8517133" y="1657098"/>
            <a:ext cx="413630" cy="239470"/>
          </a:xfrm>
          <a:custGeom>
            <a:avLst/>
            <a:gdLst>
              <a:gd name="connsiteX0" fmla="*/ 206494 w 1307792"/>
              <a:gd name="connsiteY0" fmla="*/ 0 h 757142"/>
              <a:gd name="connsiteX1" fmla="*/ 0 w 1307792"/>
              <a:gd name="connsiteY1" fmla="*/ 0 h 757142"/>
              <a:gd name="connsiteX2" fmla="*/ 0 w 1307792"/>
              <a:gd name="connsiteY2" fmla="*/ 68831 h 757142"/>
              <a:gd name="connsiteX3" fmla="*/ 137662 w 1307792"/>
              <a:gd name="connsiteY3" fmla="*/ 68831 h 757142"/>
              <a:gd name="connsiteX4" fmla="*/ 137662 w 1307792"/>
              <a:gd name="connsiteY4" fmla="*/ 688312 h 757142"/>
              <a:gd name="connsiteX5" fmla="*/ 0 w 1307792"/>
              <a:gd name="connsiteY5" fmla="*/ 688312 h 757142"/>
              <a:gd name="connsiteX6" fmla="*/ 0 w 1307792"/>
              <a:gd name="connsiteY6" fmla="*/ 757143 h 757142"/>
              <a:gd name="connsiteX7" fmla="*/ 344156 w 1307792"/>
              <a:gd name="connsiteY7" fmla="*/ 757143 h 757142"/>
              <a:gd name="connsiteX8" fmla="*/ 344156 w 1307792"/>
              <a:gd name="connsiteY8" fmla="*/ 688312 h 757142"/>
              <a:gd name="connsiteX9" fmla="*/ 206494 w 1307792"/>
              <a:gd name="connsiteY9" fmla="*/ 688312 h 757142"/>
              <a:gd name="connsiteX10" fmla="*/ 739935 w 1307792"/>
              <a:gd name="connsiteY10" fmla="*/ 0 h 757142"/>
              <a:gd name="connsiteX11" fmla="*/ 481818 w 1307792"/>
              <a:gd name="connsiteY11" fmla="*/ 0 h 757142"/>
              <a:gd name="connsiteX12" fmla="*/ 481818 w 1307792"/>
              <a:gd name="connsiteY12" fmla="*/ 68831 h 757142"/>
              <a:gd name="connsiteX13" fmla="*/ 739935 w 1307792"/>
              <a:gd name="connsiteY13" fmla="*/ 68831 h 757142"/>
              <a:gd name="connsiteX14" fmla="*/ 757143 w 1307792"/>
              <a:gd name="connsiteY14" fmla="*/ 86039 h 757142"/>
              <a:gd name="connsiteX15" fmla="*/ 757143 w 1307792"/>
              <a:gd name="connsiteY15" fmla="*/ 326948 h 757142"/>
              <a:gd name="connsiteX16" fmla="*/ 739935 w 1307792"/>
              <a:gd name="connsiteY16" fmla="*/ 344156 h 757142"/>
              <a:gd name="connsiteX17" fmla="*/ 567857 w 1307792"/>
              <a:gd name="connsiteY17" fmla="*/ 344156 h 757142"/>
              <a:gd name="connsiteX18" fmla="*/ 481818 w 1307792"/>
              <a:gd name="connsiteY18" fmla="*/ 430195 h 757142"/>
              <a:gd name="connsiteX19" fmla="*/ 481818 w 1307792"/>
              <a:gd name="connsiteY19" fmla="*/ 671104 h 757142"/>
              <a:gd name="connsiteX20" fmla="*/ 567857 w 1307792"/>
              <a:gd name="connsiteY20" fmla="*/ 757143 h 757142"/>
              <a:gd name="connsiteX21" fmla="*/ 825974 w 1307792"/>
              <a:gd name="connsiteY21" fmla="*/ 757143 h 757142"/>
              <a:gd name="connsiteX22" fmla="*/ 825974 w 1307792"/>
              <a:gd name="connsiteY22" fmla="*/ 688312 h 757142"/>
              <a:gd name="connsiteX23" fmla="*/ 567857 w 1307792"/>
              <a:gd name="connsiteY23" fmla="*/ 688312 h 757142"/>
              <a:gd name="connsiteX24" fmla="*/ 550649 w 1307792"/>
              <a:gd name="connsiteY24" fmla="*/ 671104 h 757142"/>
              <a:gd name="connsiteX25" fmla="*/ 550649 w 1307792"/>
              <a:gd name="connsiteY25" fmla="*/ 430195 h 757142"/>
              <a:gd name="connsiteX26" fmla="*/ 567857 w 1307792"/>
              <a:gd name="connsiteY26" fmla="*/ 412987 h 757142"/>
              <a:gd name="connsiteX27" fmla="*/ 739935 w 1307792"/>
              <a:gd name="connsiteY27" fmla="*/ 412987 h 757142"/>
              <a:gd name="connsiteX28" fmla="*/ 825974 w 1307792"/>
              <a:gd name="connsiteY28" fmla="*/ 326948 h 757142"/>
              <a:gd name="connsiteX29" fmla="*/ 825974 w 1307792"/>
              <a:gd name="connsiteY29" fmla="*/ 86039 h 757142"/>
              <a:gd name="connsiteX30" fmla="*/ 739935 w 1307792"/>
              <a:gd name="connsiteY30" fmla="*/ 0 h 757142"/>
              <a:gd name="connsiteX31" fmla="*/ 1307792 w 1307792"/>
              <a:gd name="connsiteY31" fmla="*/ 86039 h 757142"/>
              <a:gd name="connsiteX32" fmla="*/ 1221753 w 1307792"/>
              <a:gd name="connsiteY32" fmla="*/ 0 h 757142"/>
              <a:gd name="connsiteX33" fmla="*/ 963636 w 1307792"/>
              <a:gd name="connsiteY33" fmla="*/ 0 h 757142"/>
              <a:gd name="connsiteX34" fmla="*/ 963636 w 1307792"/>
              <a:gd name="connsiteY34" fmla="*/ 68831 h 757142"/>
              <a:gd name="connsiteX35" fmla="*/ 1221753 w 1307792"/>
              <a:gd name="connsiteY35" fmla="*/ 68831 h 757142"/>
              <a:gd name="connsiteX36" fmla="*/ 1238961 w 1307792"/>
              <a:gd name="connsiteY36" fmla="*/ 86039 h 757142"/>
              <a:gd name="connsiteX37" fmla="*/ 1238961 w 1307792"/>
              <a:gd name="connsiteY37" fmla="*/ 344156 h 757142"/>
              <a:gd name="connsiteX38" fmla="*/ 963636 w 1307792"/>
              <a:gd name="connsiteY38" fmla="*/ 344156 h 757142"/>
              <a:gd name="connsiteX39" fmla="*/ 963636 w 1307792"/>
              <a:gd name="connsiteY39" fmla="*/ 412987 h 757142"/>
              <a:gd name="connsiteX40" fmla="*/ 1238961 w 1307792"/>
              <a:gd name="connsiteY40" fmla="*/ 412987 h 757142"/>
              <a:gd name="connsiteX41" fmla="*/ 1238961 w 1307792"/>
              <a:gd name="connsiteY41" fmla="*/ 671104 h 757142"/>
              <a:gd name="connsiteX42" fmla="*/ 1221753 w 1307792"/>
              <a:gd name="connsiteY42" fmla="*/ 688312 h 757142"/>
              <a:gd name="connsiteX43" fmla="*/ 963636 w 1307792"/>
              <a:gd name="connsiteY43" fmla="*/ 688312 h 757142"/>
              <a:gd name="connsiteX44" fmla="*/ 963636 w 1307792"/>
              <a:gd name="connsiteY44" fmla="*/ 757143 h 757142"/>
              <a:gd name="connsiteX45" fmla="*/ 1221753 w 1307792"/>
              <a:gd name="connsiteY45" fmla="*/ 757143 h 757142"/>
              <a:gd name="connsiteX46" fmla="*/ 1307792 w 1307792"/>
              <a:gd name="connsiteY46" fmla="*/ 671104 h 75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307792" h="757142">
                <a:moveTo>
                  <a:pt x="206494" y="0"/>
                </a:moveTo>
                <a:lnTo>
                  <a:pt x="0" y="0"/>
                </a:lnTo>
                <a:lnTo>
                  <a:pt x="0" y="68831"/>
                </a:lnTo>
                <a:lnTo>
                  <a:pt x="137662" y="68831"/>
                </a:lnTo>
                <a:lnTo>
                  <a:pt x="137662" y="688312"/>
                </a:lnTo>
                <a:lnTo>
                  <a:pt x="0" y="688312"/>
                </a:lnTo>
                <a:lnTo>
                  <a:pt x="0" y="757143"/>
                </a:lnTo>
                <a:lnTo>
                  <a:pt x="344156" y="757143"/>
                </a:lnTo>
                <a:lnTo>
                  <a:pt x="344156" y="688312"/>
                </a:lnTo>
                <a:lnTo>
                  <a:pt x="206494" y="688312"/>
                </a:lnTo>
                <a:close/>
                <a:moveTo>
                  <a:pt x="739935" y="0"/>
                </a:moveTo>
                <a:lnTo>
                  <a:pt x="481818" y="0"/>
                </a:lnTo>
                <a:lnTo>
                  <a:pt x="481818" y="68831"/>
                </a:lnTo>
                <a:lnTo>
                  <a:pt x="739935" y="68831"/>
                </a:lnTo>
                <a:cubicBezTo>
                  <a:pt x="749439" y="68831"/>
                  <a:pt x="757143" y="76535"/>
                  <a:pt x="757143" y="86039"/>
                </a:cubicBezTo>
                <a:lnTo>
                  <a:pt x="757143" y="326948"/>
                </a:lnTo>
                <a:cubicBezTo>
                  <a:pt x="757143" y="336452"/>
                  <a:pt x="749439" y="344156"/>
                  <a:pt x="739935" y="344156"/>
                </a:cubicBezTo>
                <a:lnTo>
                  <a:pt x="567857" y="344156"/>
                </a:lnTo>
                <a:cubicBezTo>
                  <a:pt x="520355" y="344194"/>
                  <a:pt x="481856" y="382693"/>
                  <a:pt x="481818" y="430195"/>
                </a:cubicBezTo>
                <a:lnTo>
                  <a:pt x="481818" y="671104"/>
                </a:lnTo>
                <a:cubicBezTo>
                  <a:pt x="481856" y="718606"/>
                  <a:pt x="520355" y="757105"/>
                  <a:pt x="567857" y="757143"/>
                </a:cubicBezTo>
                <a:lnTo>
                  <a:pt x="825974" y="757143"/>
                </a:lnTo>
                <a:lnTo>
                  <a:pt x="825974" y="688312"/>
                </a:lnTo>
                <a:lnTo>
                  <a:pt x="567857" y="688312"/>
                </a:lnTo>
                <a:cubicBezTo>
                  <a:pt x="558354" y="688312"/>
                  <a:pt x="550649" y="680607"/>
                  <a:pt x="550649" y="671104"/>
                </a:cubicBezTo>
                <a:lnTo>
                  <a:pt x="550649" y="430195"/>
                </a:lnTo>
                <a:cubicBezTo>
                  <a:pt x="550649" y="420691"/>
                  <a:pt x="558354" y="412987"/>
                  <a:pt x="567857" y="412987"/>
                </a:cubicBezTo>
                <a:lnTo>
                  <a:pt x="739935" y="412987"/>
                </a:lnTo>
                <a:cubicBezTo>
                  <a:pt x="787437" y="412949"/>
                  <a:pt x="825936" y="374450"/>
                  <a:pt x="825974" y="326948"/>
                </a:cubicBezTo>
                <a:lnTo>
                  <a:pt x="825974" y="86039"/>
                </a:lnTo>
                <a:cubicBezTo>
                  <a:pt x="825936" y="38537"/>
                  <a:pt x="787437" y="38"/>
                  <a:pt x="739935" y="0"/>
                </a:cubicBezTo>
                <a:close/>
                <a:moveTo>
                  <a:pt x="1307792" y="86039"/>
                </a:moveTo>
                <a:cubicBezTo>
                  <a:pt x="1307754" y="38537"/>
                  <a:pt x="1269256" y="38"/>
                  <a:pt x="1221753" y="0"/>
                </a:cubicBezTo>
                <a:lnTo>
                  <a:pt x="963636" y="0"/>
                </a:lnTo>
                <a:lnTo>
                  <a:pt x="963636" y="68831"/>
                </a:lnTo>
                <a:lnTo>
                  <a:pt x="1221753" y="68831"/>
                </a:lnTo>
                <a:cubicBezTo>
                  <a:pt x="1231257" y="68831"/>
                  <a:pt x="1238961" y="76535"/>
                  <a:pt x="1238961" y="86039"/>
                </a:cubicBezTo>
                <a:lnTo>
                  <a:pt x="1238961" y="344156"/>
                </a:lnTo>
                <a:lnTo>
                  <a:pt x="963636" y="344156"/>
                </a:lnTo>
                <a:lnTo>
                  <a:pt x="963636" y="412987"/>
                </a:lnTo>
                <a:lnTo>
                  <a:pt x="1238961" y="412987"/>
                </a:lnTo>
                <a:lnTo>
                  <a:pt x="1238961" y="671104"/>
                </a:lnTo>
                <a:cubicBezTo>
                  <a:pt x="1238961" y="680607"/>
                  <a:pt x="1231257" y="688312"/>
                  <a:pt x="1221753" y="688312"/>
                </a:cubicBezTo>
                <a:lnTo>
                  <a:pt x="963636" y="688312"/>
                </a:lnTo>
                <a:lnTo>
                  <a:pt x="963636" y="757143"/>
                </a:lnTo>
                <a:lnTo>
                  <a:pt x="1221753" y="757143"/>
                </a:lnTo>
                <a:cubicBezTo>
                  <a:pt x="1269256" y="757105"/>
                  <a:pt x="1307754" y="718606"/>
                  <a:pt x="1307792" y="671104"/>
                </a:cubicBezTo>
                <a:close/>
              </a:path>
            </a:pathLst>
          </a:custGeom>
          <a:solidFill>
            <a:schemeClr val="accent1"/>
          </a:solidFill>
          <a:ln w="6865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297" name="Рисунок 296">
            <a:extLst>
              <a:ext uri="{FF2B5EF4-FFF2-40B4-BE49-F238E27FC236}">
                <a16:creationId xmlns:a16="http://schemas.microsoft.com/office/drawing/2014/main" id="{5B881476-8404-99A1-AA2D-2437519DC0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8831" y="1560833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85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Box 290">
            <a:extLst>
              <a:ext uri="{FF2B5EF4-FFF2-40B4-BE49-F238E27FC236}">
                <a16:creationId xmlns:a16="http://schemas.microsoft.com/office/drawing/2014/main" id="{83AAFA5F-0017-9EF1-6B7D-857B26DF9170}"/>
              </a:ext>
            </a:extLst>
          </p:cNvPr>
          <p:cNvSpPr txBox="1"/>
          <p:nvPr/>
        </p:nvSpPr>
        <p:spPr>
          <a:xfrm>
            <a:off x="5193470" y="2927016"/>
            <a:ext cx="3025970" cy="67710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активных пользователей в день </a:t>
            </a: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D1A4F168-AADB-F455-145C-0847FC18EEE1}"/>
              </a:ext>
            </a:extLst>
          </p:cNvPr>
          <p:cNvSpPr txBox="1"/>
          <p:nvPr/>
        </p:nvSpPr>
        <p:spPr>
          <a:xfrm>
            <a:off x="5193470" y="2014394"/>
            <a:ext cx="3025970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54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230 000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5C02049F-8D79-B96F-2C77-FDFC04865A28}"/>
              </a:ext>
            </a:extLst>
          </p:cNvPr>
          <p:cNvSpPr txBox="1"/>
          <p:nvPr/>
        </p:nvSpPr>
        <p:spPr>
          <a:xfrm>
            <a:off x="5193471" y="4983278"/>
            <a:ext cx="3025970" cy="1015663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количество </a:t>
            </a:r>
            <a:br>
              <a:rPr lang="ru-RU" sz="2200" dirty="0">
                <a:cs typeface="Rubik Medium" pitchFamily="2" charset="-79"/>
              </a:rPr>
            </a:br>
            <a:r>
              <a:rPr lang="ru-RU" sz="2200" dirty="0">
                <a:cs typeface="Rubik Medium" pitchFamily="2" charset="-79"/>
              </a:rPr>
              <a:t>платящих пользователей в месяц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166B406C-0FBE-E7DB-885A-C9EAF7139EA6}"/>
              </a:ext>
            </a:extLst>
          </p:cNvPr>
          <p:cNvSpPr txBox="1"/>
          <p:nvPr/>
        </p:nvSpPr>
        <p:spPr>
          <a:xfrm>
            <a:off x="5193470" y="4070656"/>
            <a:ext cx="3025970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54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12 786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29324646-2F71-01D1-9D47-D5104500560B}"/>
              </a:ext>
            </a:extLst>
          </p:cNvPr>
          <p:cNvSpPr txBox="1"/>
          <p:nvPr/>
        </p:nvSpPr>
        <p:spPr>
          <a:xfrm>
            <a:off x="698864" y="2927016"/>
            <a:ext cx="2664000" cy="338554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общая аудитория</a:t>
            </a: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849D5D39-024A-2CDB-BCBF-95D9085ADDB9}"/>
              </a:ext>
            </a:extLst>
          </p:cNvPr>
          <p:cNvSpPr txBox="1"/>
          <p:nvPr/>
        </p:nvSpPr>
        <p:spPr>
          <a:xfrm>
            <a:off x="698864" y="2014394"/>
            <a:ext cx="4010296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54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2 093 000</a:t>
            </a: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70E81473-A956-B995-D1FB-835D6933A7F0}"/>
              </a:ext>
            </a:extLst>
          </p:cNvPr>
          <p:cNvSpPr txBox="1"/>
          <p:nvPr/>
        </p:nvSpPr>
        <p:spPr>
          <a:xfrm>
            <a:off x="698862" y="4983278"/>
            <a:ext cx="3009537" cy="67710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активных </a:t>
            </a:r>
            <a:br>
              <a:rPr lang="ru-RU" sz="2200" dirty="0">
                <a:cs typeface="Rubik Medium" pitchFamily="2" charset="-79"/>
              </a:rPr>
            </a:br>
            <a:r>
              <a:rPr lang="ru-RU" sz="2200" dirty="0">
                <a:cs typeface="Rubik Medium" pitchFamily="2" charset="-79"/>
              </a:rPr>
              <a:t>пользователей в месяц 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1E1B622D-A311-6AB7-8B72-D91C387A391D}"/>
              </a:ext>
            </a:extLst>
          </p:cNvPr>
          <p:cNvSpPr txBox="1"/>
          <p:nvPr/>
        </p:nvSpPr>
        <p:spPr>
          <a:xfrm>
            <a:off x="698864" y="4070656"/>
            <a:ext cx="3385456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54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710 000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3E708013-F5ED-C6C6-787E-B232846EA167}"/>
              </a:ext>
            </a:extLst>
          </p:cNvPr>
          <p:cNvSpPr txBox="1"/>
          <p:nvPr/>
        </p:nvSpPr>
        <p:spPr>
          <a:xfrm>
            <a:off x="9204959" y="2927016"/>
            <a:ext cx="2524987" cy="67710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текущая тарифная стоимость</a:t>
            </a: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FB0F2300-04C4-7A97-54D8-72836C4B9F83}"/>
              </a:ext>
            </a:extLst>
          </p:cNvPr>
          <p:cNvSpPr txBox="1"/>
          <p:nvPr/>
        </p:nvSpPr>
        <p:spPr>
          <a:xfrm>
            <a:off x="9204960" y="2014394"/>
            <a:ext cx="2524987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54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69₽</a:t>
            </a: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51D732C5-BC81-B75E-1EA0-96CE601807AC}"/>
              </a:ext>
            </a:extLst>
          </p:cNvPr>
          <p:cNvSpPr txBox="1"/>
          <p:nvPr/>
        </p:nvSpPr>
        <p:spPr>
          <a:xfrm>
            <a:off x="9204961" y="4983278"/>
            <a:ext cx="2524987" cy="1015663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Рост количества </a:t>
            </a:r>
            <a:br>
              <a:rPr lang="ru-RU" sz="2200" dirty="0">
                <a:cs typeface="Rubik Medium" pitchFamily="2" charset="-79"/>
              </a:rPr>
            </a:br>
            <a:r>
              <a:rPr lang="ru-RU" sz="2200" dirty="0">
                <a:cs typeface="Rubik Medium" pitchFamily="2" charset="-79"/>
              </a:rPr>
              <a:t>платящих клиентов </a:t>
            </a:r>
            <a:br>
              <a:rPr lang="ru-RU" sz="2200" dirty="0">
                <a:cs typeface="Rubik Medium" pitchFamily="2" charset="-79"/>
              </a:rPr>
            </a:br>
            <a:r>
              <a:rPr lang="ru-RU" sz="2200" dirty="0">
                <a:cs typeface="Rubik Medium" pitchFamily="2" charset="-79"/>
              </a:rPr>
              <a:t>в месяц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2E6B838E-5070-DE80-3D1B-FEABCAF1838D}"/>
              </a:ext>
            </a:extLst>
          </p:cNvPr>
          <p:cNvSpPr txBox="1"/>
          <p:nvPr/>
        </p:nvSpPr>
        <p:spPr>
          <a:xfrm>
            <a:off x="9204960" y="4070656"/>
            <a:ext cx="2524987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54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22%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511319-9D76-8EAC-4A0A-C8B8B6CAD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14"/>
            <a:ext cx="268094" cy="649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69055F-2C95-8473-3748-FC9C00DF09BF}"/>
              </a:ext>
            </a:extLst>
          </p:cNvPr>
          <p:cNvSpPr txBox="1"/>
          <p:nvPr/>
        </p:nvSpPr>
        <p:spPr>
          <a:xfrm>
            <a:off x="698864" y="438314"/>
            <a:ext cx="10205110" cy="76870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lvl="1"/>
            <a:r>
              <a:rPr lang="ru-RU" sz="3600" b="1" dirty="0">
                <a:latin typeface="+mj-lt"/>
                <a:cs typeface="Rubik Medium" pitchFamily="2" charset="-79"/>
              </a:rPr>
              <a:t>3. Приложение “Наш дом” –  метрики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B19DB4-FA61-E6A6-52FE-5AB6292FB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12" y="333920"/>
            <a:ext cx="566797" cy="56679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595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Рисунок 304">
            <a:extLst>
              <a:ext uri="{FF2B5EF4-FFF2-40B4-BE49-F238E27FC236}">
                <a16:creationId xmlns:a16="http://schemas.microsoft.com/office/drawing/2014/main" id="{6D97D41D-F8FF-952E-7970-492EF8DB8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4"/>
          <a:stretch/>
        </p:blipFill>
        <p:spPr>
          <a:xfrm>
            <a:off x="468868" y="1319889"/>
            <a:ext cx="4238564" cy="5538111"/>
          </a:xfrm>
          <a:prstGeom prst="rect">
            <a:avLst/>
          </a:prstGeom>
        </p:spPr>
      </p:pic>
      <p:pic>
        <p:nvPicPr>
          <p:cNvPr id="306" name="Рисунок 305">
            <a:extLst>
              <a:ext uri="{FF2B5EF4-FFF2-40B4-BE49-F238E27FC236}">
                <a16:creationId xmlns:a16="http://schemas.microsoft.com/office/drawing/2014/main" id="{FF30BC94-0691-5E46-ACE1-D7BA1A180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4"/>
          <a:stretch/>
        </p:blipFill>
        <p:spPr>
          <a:xfrm>
            <a:off x="4264216" y="1319889"/>
            <a:ext cx="4238564" cy="5538111"/>
          </a:xfrm>
          <a:prstGeom prst="rect">
            <a:avLst/>
          </a:prstGeom>
        </p:spPr>
      </p:pic>
      <p:pic>
        <p:nvPicPr>
          <p:cNvPr id="307" name="Рисунок 306">
            <a:extLst>
              <a:ext uri="{FF2B5EF4-FFF2-40B4-BE49-F238E27FC236}">
                <a16:creationId xmlns:a16="http://schemas.microsoft.com/office/drawing/2014/main" id="{5C7885F9-F471-36B3-973C-58CE83C110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4"/>
          <a:stretch/>
        </p:blipFill>
        <p:spPr>
          <a:xfrm>
            <a:off x="8059564" y="1319889"/>
            <a:ext cx="4238564" cy="55381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8A6209-1AE5-D5F5-F2AA-79794BCE24F1}"/>
              </a:ext>
            </a:extLst>
          </p:cNvPr>
          <p:cNvSpPr txBox="1"/>
          <p:nvPr/>
        </p:nvSpPr>
        <p:spPr>
          <a:xfrm>
            <a:off x="698864" y="438314"/>
            <a:ext cx="8746078" cy="76870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lvl="1"/>
            <a:r>
              <a:rPr lang="ru-RU" sz="3600" b="1" dirty="0">
                <a:latin typeface="+mj-lt"/>
                <a:cs typeface="Rubik Medium" pitchFamily="2" charset="-79"/>
              </a:rPr>
              <a:t>3. Приложение “</a:t>
            </a:r>
            <a:r>
              <a:rPr lang="ru-RU" sz="3600" b="1" dirty="0" err="1">
                <a:latin typeface="+mj-lt"/>
                <a:cs typeface="Rubik Medium" pitchFamily="2" charset="-79"/>
              </a:rPr>
              <a:t>Ланта</a:t>
            </a:r>
            <a:r>
              <a:rPr lang="ru-RU" sz="3600" b="1" dirty="0">
                <a:latin typeface="+mj-lt"/>
                <a:cs typeface="Rubik Medium" pitchFamily="2" charset="-79"/>
              </a:rPr>
              <a:t>”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1B38B-8AF6-83F2-6CC0-3B9EBD74E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14"/>
            <a:ext cx="268094" cy="649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6A25E4-304B-0588-5507-16C3D6018812}"/>
              </a:ext>
            </a:extLst>
          </p:cNvPr>
          <p:cNvSpPr txBox="1"/>
          <p:nvPr/>
        </p:nvSpPr>
        <p:spPr>
          <a:xfrm>
            <a:off x="9101948" y="1438279"/>
            <a:ext cx="2628000" cy="67710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b="1" dirty="0">
                <a:cs typeface="Rubik Medium" pitchFamily="2" charset="-79"/>
              </a:rPr>
              <a:t>Создавайте </a:t>
            </a:r>
            <a:br>
              <a:rPr lang="ru-RU" sz="2200" b="1" dirty="0">
                <a:cs typeface="Rubik Medium" pitchFamily="2" charset="-79"/>
              </a:rPr>
            </a:br>
            <a:r>
              <a:rPr lang="ru-RU" sz="2200" b="1" dirty="0">
                <a:cs typeface="Rubik Medium" pitchFamily="2" charset="-79"/>
              </a:rPr>
              <a:t>коды доступа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2E1A46-AF1D-4DEC-DA47-A596A13223DD}"/>
              </a:ext>
            </a:extLst>
          </p:cNvPr>
          <p:cNvSpPr txBox="1"/>
          <p:nvPr/>
        </p:nvSpPr>
        <p:spPr>
          <a:xfrm>
            <a:off x="9101948" y="2326301"/>
            <a:ext cx="2592000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dirty="0">
                <a:solidFill>
                  <a:schemeClr val="accent1"/>
                </a:solidFill>
                <a:cs typeface="Rubik Medium" pitchFamily="2" charset="-79"/>
              </a:rPr>
              <a:t>Делитесь </a:t>
            </a:r>
            <a:r>
              <a:rPr lang="ru-RU" dirty="0">
                <a:cs typeface="Rubik Medium" pitchFamily="2" charset="-79"/>
              </a:rPr>
              <a:t>с курьерами, родственниками </a:t>
            </a:r>
            <a:br>
              <a:rPr lang="ru-RU" dirty="0">
                <a:cs typeface="Rubik Medium" pitchFamily="2" charset="-79"/>
              </a:rPr>
            </a:br>
            <a:r>
              <a:rPr lang="ru-RU" dirty="0">
                <a:cs typeface="Rubik Medium" pitchFamily="2" charset="-79"/>
              </a:rPr>
              <a:t>и друзьями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1E9F39-8316-EA08-5FDE-50FC6D61DD18}"/>
              </a:ext>
            </a:extLst>
          </p:cNvPr>
          <p:cNvSpPr txBox="1"/>
          <p:nvPr/>
        </p:nvSpPr>
        <p:spPr>
          <a:xfrm>
            <a:off x="1457625" y="1438279"/>
            <a:ext cx="2628000" cy="67710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b="1" dirty="0">
                <a:cs typeface="Rubik Medium" pitchFamily="2" charset="-79"/>
              </a:rPr>
              <a:t>Забудьте </a:t>
            </a:r>
            <a:br>
              <a:rPr lang="ru-RU" sz="2200" b="1" dirty="0">
                <a:cs typeface="Rubik Medium" pitchFamily="2" charset="-79"/>
              </a:rPr>
            </a:br>
            <a:r>
              <a:rPr lang="ru-RU" sz="2200" b="1" dirty="0">
                <a:cs typeface="Rubik Medium" pitchFamily="2" charset="-79"/>
              </a:rPr>
              <a:t>о ключах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FCF407-6B32-B2F2-7242-DA6AA5B81BFD}"/>
              </a:ext>
            </a:extLst>
          </p:cNvPr>
          <p:cNvSpPr txBox="1"/>
          <p:nvPr/>
        </p:nvSpPr>
        <p:spPr>
          <a:xfrm>
            <a:off x="1457624" y="2326301"/>
            <a:ext cx="2806591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dirty="0">
                <a:cs typeface="Rubik Medium" pitchFamily="2" charset="-79"/>
              </a:rPr>
              <a:t>Открывайте домофон, </a:t>
            </a:r>
            <a:br>
              <a:rPr lang="ru-RU" dirty="0">
                <a:cs typeface="Rubik Medium" pitchFamily="2" charset="-79"/>
              </a:rPr>
            </a:br>
            <a:r>
              <a:rPr lang="ru-RU" dirty="0">
                <a:cs typeface="Rubik Medium" pitchFamily="2" charset="-79"/>
              </a:rPr>
              <a:t>калитки и шлагбаумы прямо </a:t>
            </a:r>
            <a:br>
              <a:rPr lang="ru-RU" dirty="0">
                <a:cs typeface="Rubik Medium" pitchFamily="2" charset="-79"/>
              </a:rPr>
            </a:br>
            <a:r>
              <a:rPr lang="ru-RU" dirty="0">
                <a:solidFill>
                  <a:schemeClr val="accent1"/>
                </a:solidFill>
                <a:cs typeface="Rubik Medium" pitchFamily="2" charset="-79"/>
              </a:rPr>
              <a:t>из приложения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DC18B5-B399-F8CB-F0F2-EC9FC1956232}"/>
              </a:ext>
            </a:extLst>
          </p:cNvPr>
          <p:cNvSpPr txBox="1"/>
          <p:nvPr/>
        </p:nvSpPr>
        <p:spPr>
          <a:xfrm>
            <a:off x="5279787" y="1438279"/>
            <a:ext cx="2628000" cy="67710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b="1" dirty="0">
                <a:cs typeface="Rubik Medium" pitchFamily="2" charset="-79"/>
              </a:rPr>
              <a:t>Просматривайте </a:t>
            </a:r>
            <a:br>
              <a:rPr lang="ru-RU" sz="2200" b="1" dirty="0">
                <a:cs typeface="Rubik Medium" pitchFamily="2" charset="-79"/>
              </a:rPr>
            </a:br>
            <a:r>
              <a:rPr lang="ru-RU" sz="2200" b="1" dirty="0">
                <a:cs typeface="Rubik Medium" pitchFamily="2" charset="-79"/>
              </a:rPr>
              <a:t>архив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038576-BB23-6F95-91BF-5EB7EFF1EDCD}"/>
              </a:ext>
            </a:extLst>
          </p:cNvPr>
          <p:cNvSpPr txBox="1"/>
          <p:nvPr/>
        </p:nvSpPr>
        <p:spPr>
          <a:xfrm>
            <a:off x="5279787" y="2326301"/>
            <a:ext cx="2628000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dirty="0">
                <a:cs typeface="Rubik Medium" pitchFamily="2" charset="-79"/>
              </a:rPr>
              <a:t>Чувствуйте себя </a:t>
            </a:r>
            <a:br>
              <a:rPr lang="ru-RU" dirty="0">
                <a:cs typeface="Rubik Medium" pitchFamily="2" charset="-79"/>
              </a:rPr>
            </a:br>
            <a:r>
              <a:rPr lang="ru-RU" dirty="0">
                <a:cs typeface="Rubik Medium" pitchFamily="2" charset="-79"/>
              </a:rPr>
              <a:t>в безопасности с доступом </a:t>
            </a:r>
            <a:br>
              <a:rPr lang="ru-RU" dirty="0">
                <a:cs typeface="Rubik Medium" pitchFamily="2" charset="-79"/>
              </a:rPr>
            </a:br>
            <a:r>
              <a:rPr lang="ru-RU" dirty="0">
                <a:cs typeface="Rubik Medium" pitchFamily="2" charset="-79"/>
              </a:rPr>
              <a:t>к записям видео </a:t>
            </a:r>
            <a:r>
              <a:rPr lang="ru-RU" dirty="0">
                <a:solidFill>
                  <a:schemeClr val="accent1"/>
                </a:solidFill>
                <a:cs typeface="Rubik Medium" pitchFamily="2" charset="-79"/>
              </a:rPr>
              <a:t>24/7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248F166-E6D3-A710-ABE6-9A4A77304551}"/>
              </a:ext>
            </a:extLst>
          </p:cNvPr>
          <p:cNvCxnSpPr>
            <a:cxnSpLocks/>
          </p:cNvCxnSpPr>
          <p:nvPr/>
        </p:nvCxnSpPr>
        <p:spPr>
          <a:xfrm>
            <a:off x="1457625" y="2184778"/>
            <a:ext cx="2592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0C307D2-A75F-9315-9AE9-AD478C2D9061}"/>
              </a:ext>
            </a:extLst>
          </p:cNvPr>
          <p:cNvCxnSpPr>
            <a:cxnSpLocks/>
          </p:cNvCxnSpPr>
          <p:nvPr/>
        </p:nvCxnSpPr>
        <p:spPr>
          <a:xfrm>
            <a:off x="5279787" y="2184778"/>
            <a:ext cx="2412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599CB453-9F5D-DC55-67AB-97B81B35AF83}"/>
              </a:ext>
            </a:extLst>
          </p:cNvPr>
          <p:cNvCxnSpPr>
            <a:cxnSpLocks/>
          </p:cNvCxnSpPr>
          <p:nvPr/>
        </p:nvCxnSpPr>
        <p:spPr>
          <a:xfrm>
            <a:off x="9101948" y="2184778"/>
            <a:ext cx="2592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3" name="Рисунок 292">
            <a:extLst>
              <a:ext uri="{FF2B5EF4-FFF2-40B4-BE49-F238E27FC236}">
                <a16:creationId xmlns:a16="http://schemas.microsoft.com/office/drawing/2014/main" id="{7F7CF976-C289-C3DF-612F-C3C619C4E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26346" y="1560833"/>
            <a:ext cx="432000" cy="432000"/>
          </a:xfrm>
          <a:prstGeom prst="rect">
            <a:avLst/>
          </a:prstGeom>
        </p:spPr>
      </p:pic>
      <p:sp>
        <p:nvSpPr>
          <p:cNvPr id="295" name="Полилиния: фигура 294">
            <a:extLst>
              <a:ext uri="{FF2B5EF4-FFF2-40B4-BE49-F238E27FC236}">
                <a16:creationId xmlns:a16="http://schemas.microsoft.com/office/drawing/2014/main" id="{F9C861AA-5F53-470F-E68B-33ED0BD10929}"/>
              </a:ext>
            </a:extLst>
          </p:cNvPr>
          <p:cNvSpPr/>
          <p:nvPr/>
        </p:nvSpPr>
        <p:spPr>
          <a:xfrm>
            <a:off x="8517133" y="1657098"/>
            <a:ext cx="413630" cy="239470"/>
          </a:xfrm>
          <a:custGeom>
            <a:avLst/>
            <a:gdLst>
              <a:gd name="connsiteX0" fmla="*/ 206494 w 1307792"/>
              <a:gd name="connsiteY0" fmla="*/ 0 h 757142"/>
              <a:gd name="connsiteX1" fmla="*/ 0 w 1307792"/>
              <a:gd name="connsiteY1" fmla="*/ 0 h 757142"/>
              <a:gd name="connsiteX2" fmla="*/ 0 w 1307792"/>
              <a:gd name="connsiteY2" fmla="*/ 68831 h 757142"/>
              <a:gd name="connsiteX3" fmla="*/ 137662 w 1307792"/>
              <a:gd name="connsiteY3" fmla="*/ 68831 h 757142"/>
              <a:gd name="connsiteX4" fmla="*/ 137662 w 1307792"/>
              <a:gd name="connsiteY4" fmla="*/ 688312 h 757142"/>
              <a:gd name="connsiteX5" fmla="*/ 0 w 1307792"/>
              <a:gd name="connsiteY5" fmla="*/ 688312 h 757142"/>
              <a:gd name="connsiteX6" fmla="*/ 0 w 1307792"/>
              <a:gd name="connsiteY6" fmla="*/ 757143 h 757142"/>
              <a:gd name="connsiteX7" fmla="*/ 344156 w 1307792"/>
              <a:gd name="connsiteY7" fmla="*/ 757143 h 757142"/>
              <a:gd name="connsiteX8" fmla="*/ 344156 w 1307792"/>
              <a:gd name="connsiteY8" fmla="*/ 688312 h 757142"/>
              <a:gd name="connsiteX9" fmla="*/ 206494 w 1307792"/>
              <a:gd name="connsiteY9" fmla="*/ 688312 h 757142"/>
              <a:gd name="connsiteX10" fmla="*/ 739935 w 1307792"/>
              <a:gd name="connsiteY10" fmla="*/ 0 h 757142"/>
              <a:gd name="connsiteX11" fmla="*/ 481818 w 1307792"/>
              <a:gd name="connsiteY11" fmla="*/ 0 h 757142"/>
              <a:gd name="connsiteX12" fmla="*/ 481818 w 1307792"/>
              <a:gd name="connsiteY12" fmla="*/ 68831 h 757142"/>
              <a:gd name="connsiteX13" fmla="*/ 739935 w 1307792"/>
              <a:gd name="connsiteY13" fmla="*/ 68831 h 757142"/>
              <a:gd name="connsiteX14" fmla="*/ 757143 w 1307792"/>
              <a:gd name="connsiteY14" fmla="*/ 86039 h 757142"/>
              <a:gd name="connsiteX15" fmla="*/ 757143 w 1307792"/>
              <a:gd name="connsiteY15" fmla="*/ 326948 h 757142"/>
              <a:gd name="connsiteX16" fmla="*/ 739935 w 1307792"/>
              <a:gd name="connsiteY16" fmla="*/ 344156 h 757142"/>
              <a:gd name="connsiteX17" fmla="*/ 567857 w 1307792"/>
              <a:gd name="connsiteY17" fmla="*/ 344156 h 757142"/>
              <a:gd name="connsiteX18" fmla="*/ 481818 w 1307792"/>
              <a:gd name="connsiteY18" fmla="*/ 430195 h 757142"/>
              <a:gd name="connsiteX19" fmla="*/ 481818 w 1307792"/>
              <a:gd name="connsiteY19" fmla="*/ 671104 h 757142"/>
              <a:gd name="connsiteX20" fmla="*/ 567857 w 1307792"/>
              <a:gd name="connsiteY20" fmla="*/ 757143 h 757142"/>
              <a:gd name="connsiteX21" fmla="*/ 825974 w 1307792"/>
              <a:gd name="connsiteY21" fmla="*/ 757143 h 757142"/>
              <a:gd name="connsiteX22" fmla="*/ 825974 w 1307792"/>
              <a:gd name="connsiteY22" fmla="*/ 688312 h 757142"/>
              <a:gd name="connsiteX23" fmla="*/ 567857 w 1307792"/>
              <a:gd name="connsiteY23" fmla="*/ 688312 h 757142"/>
              <a:gd name="connsiteX24" fmla="*/ 550649 w 1307792"/>
              <a:gd name="connsiteY24" fmla="*/ 671104 h 757142"/>
              <a:gd name="connsiteX25" fmla="*/ 550649 w 1307792"/>
              <a:gd name="connsiteY25" fmla="*/ 430195 h 757142"/>
              <a:gd name="connsiteX26" fmla="*/ 567857 w 1307792"/>
              <a:gd name="connsiteY26" fmla="*/ 412987 h 757142"/>
              <a:gd name="connsiteX27" fmla="*/ 739935 w 1307792"/>
              <a:gd name="connsiteY27" fmla="*/ 412987 h 757142"/>
              <a:gd name="connsiteX28" fmla="*/ 825974 w 1307792"/>
              <a:gd name="connsiteY28" fmla="*/ 326948 h 757142"/>
              <a:gd name="connsiteX29" fmla="*/ 825974 w 1307792"/>
              <a:gd name="connsiteY29" fmla="*/ 86039 h 757142"/>
              <a:gd name="connsiteX30" fmla="*/ 739935 w 1307792"/>
              <a:gd name="connsiteY30" fmla="*/ 0 h 757142"/>
              <a:gd name="connsiteX31" fmla="*/ 1307792 w 1307792"/>
              <a:gd name="connsiteY31" fmla="*/ 86039 h 757142"/>
              <a:gd name="connsiteX32" fmla="*/ 1221753 w 1307792"/>
              <a:gd name="connsiteY32" fmla="*/ 0 h 757142"/>
              <a:gd name="connsiteX33" fmla="*/ 963636 w 1307792"/>
              <a:gd name="connsiteY33" fmla="*/ 0 h 757142"/>
              <a:gd name="connsiteX34" fmla="*/ 963636 w 1307792"/>
              <a:gd name="connsiteY34" fmla="*/ 68831 h 757142"/>
              <a:gd name="connsiteX35" fmla="*/ 1221753 w 1307792"/>
              <a:gd name="connsiteY35" fmla="*/ 68831 h 757142"/>
              <a:gd name="connsiteX36" fmla="*/ 1238961 w 1307792"/>
              <a:gd name="connsiteY36" fmla="*/ 86039 h 757142"/>
              <a:gd name="connsiteX37" fmla="*/ 1238961 w 1307792"/>
              <a:gd name="connsiteY37" fmla="*/ 344156 h 757142"/>
              <a:gd name="connsiteX38" fmla="*/ 963636 w 1307792"/>
              <a:gd name="connsiteY38" fmla="*/ 344156 h 757142"/>
              <a:gd name="connsiteX39" fmla="*/ 963636 w 1307792"/>
              <a:gd name="connsiteY39" fmla="*/ 412987 h 757142"/>
              <a:gd name="connsiteX40" fmla="*/ 1238961 w 1307792"/>
              <a:gd name="connsiteY40" fmla="*/ 412987 h 757142"/>
              <a:gd name="connsiteX41" fmla="*/ 1238961 w 1307792"/>
              <a:gd name="connsiteY41" fmla="*/ 671104 h 757142"/>
              <a:gd name="connsiteX42" fmla="*/ 1221753 w 1307792"/>
              <a:gd name="connsiteY42" fmla="*/ 688312 h 757142"/>
              <a:gd name="connsiteX43" fmla="*/ 963636 w 1307792"/>
              <a:gd name="connsiteY43" fmla="*/ 688312 h 757142"/>
              <a:gd name="connsiteX44" fmla="*/ 963636 w 1307792"/>
              <a:gd name="connsiteY44" fmla="*/ 757143 h 757142"/>
              <a:gd name="connsiteX45" fmla="*/ 1221753 w 1307792"/>
              <a:gd name="connsiteY45" fmla="*/ 757143 h 757142"/>
              <a:gd name="connsiteX46" fmla="*/ 1307792 w 1307792"/>
              <a:gd name="connsiteY46" fmla="*/ 671104 h 75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307792" h="757142">
                <a:moveTo>
                  <a:pt x="206494" y="0"/>
                </a:moveTo>
                <a:lnTo>
                  <a:pt x="0" y="0"/>
                </a:lnTo>
                <a:lnTo>
                  <a:pt x="0" y="68831"/>
                </a:lnTo>
                <a:lnTo>
                  <a:pt x="137662" y="68831"/>
                </a:lnTo>
                <a:lnTo>
                  <a:pt x="137662" y="688312"/>
                </a:lnTo>
                <a:lnTo>
                  <a:pt x="0" y="688312"/>
                </a:lnTo>
                <a:lnTo>
                  <a:pt x="0" y="757143"/>
                </a:lnTo>
                <a:lnTo>
                  <a:pt x="344156" y="757143"/>
                </a:lnTo>
                <a:lnTo>
                  <a:pt x="344156" y="688312"/>
                </a:lnTo>
                <a:lnTo>
                  <a:pt x="206494" y="688312"/>
                </a:lnTo>
                <a:close/>
                <a:moveTo>
                  <a:pt x="739935" y="0"/>
                </a:moveTo>
                <a:lnTo>
                  <a:pt x="481818" y="0"/>
                </a:lnTo>
                <a:lnTo>
                  <a:pt x="481818" y="68831"/>
                </a:lnTo>
                <a:lnTo>
                  <a:pt x="739935" y="68831"/>
                </a:lnTo>
                <a:cubicBezTo>
                  <a:pt x="749439" y="68831"/>
                  <a:pt x="757143" y="76535"/>
                  <a:pt x="757143" y="86039"/>
                </a:cubicBezTo>
                <a:lnTo>
                  <a:pt x="757143" y="326948"/>
                </a:lnTo>
                <a:cubicBezTo>
                  <a:pt x="757143" y="336452"/>
                  <a:pt x="749439" y="344156"/>
                  <a:pt x="739935" y="344156"/>
                </a:cubicBezTo>
                <a:lnTo>
                  <a:pt x="567857" y="344156"/>
                </a:lnTo>
                <a:cubicBezTo>
                  <a:pt x="520355" y="344194"/>
                  <a:pt x="481856" y="382693"/>
                  <a:pt x="481818" y="430195"/>
                </a:cubicBezTo>
                <a:lnTo>
                  <a:pt x="481818" y="671104"/>
                </a:lnTo>
                <a:cubicBezTo>
                  <a:pt x="481856" y="718606"/>
                  <a:pt x="520355" y="757105"/>
                  <a:pt x="567857" y="757143"/>
                </a:cubicBezTo>
                <a:lnTo>
                  <a:pt x="825974" y="757143"/>
                </a:lnTo>
                <a:lnTo>
                  <a:pt x="825974" y="688312"/>
                </a:lnTo>
                <a:lnTo>
                  <a:pt x="567857" y="688312"/>
                </a:lnTo>
                <a:cubicBezTo>
                  <a:pt x="558354" y="688312"/>
                  <a:pt x="550649" y="680607"/>
                  <a:pt x="550649" y="671104"/>
                </a:cubicBezTo>
                <a:lnTo>
                  <a:pt x="550649" y="430195"/>
                </a:lnTo>
                <a:cubicBezTo>
                  <a:pt x="550649" y="420691"/>
                  <a:pt x="558354" y="412987"/>
                  <a:pt x="567857" y="412987"/>
                </a:cubicBezTo>
                <a:lnTo>
                  <a:pt x="739935" y="412987"/>
                </a:lnTo>
                <a:cubicBezTo>
                  <a:pt x="787437" y="412949"/>
                  <a:pt x="825936" y="374450"/>
                  <a:pt x="825974" y="326948"/>
                </a:cubicBezTo>
                <a:lnTo>
                  <a:pt x="825974" y="86039"/>
                </a:lnTo>
                <a:cubicBezTo>
                  <a:pt x="825936" y="38537"/>
                  <a:pt x="787437" y="38"/>
                  <a:pt x="739935" y="0"/>
                </a:cubicBezTo>
                <a:close/>
                <a:moveTo>
                  <a:pt x="1307792" y="86039"/>
                </a:moveTo>
                <a:cubicBezTo>
                  <a:pt x="1307754" y="38537"/>
                  <a:pt x="1269256" y="38"/>
                  <a:pt x="1221753" y="0"/>
                </a:cubicBezTo>
                <a:lnTo>
                  <a:pt x="963636" y="0"/>
                </a:lnTo>
                <a:lnTo>
                  <a:pt x="963636" y="68831"/>
                </a:lnTo>
                <a:lnTo>
                  <a:pt x="1221753" y="68831"/>
                </a:lnTo>
                <a:cubicBezTo>
                  <a:pt x="1231257" y="68831"/>
                  <a:pt x="1238961" y="76535"/>
                  <a:pt x="1238961" y="86039"/>
                </a:cubicBezTo>
                <a:lnTo>
                  <a:pt x="1238961" y="344156"/>
                </a:lnTo>
                <a:lnTo>
                  <a:pt x="963636" y="344156"/>
                </a:lnTo>
                <a:lnTo>
                  <a:pt x="963636" y="412987"/>
                </a:lnTo>
                <a:lnTo>
                  <a:pt x="1238961" y="412987"/>
                </a:lnTo>
                <a:lnTo>
                  <a:pt x="1238961" y="671104"/>
                </a:lnTo>
                <a:cubicBezTo>
                  <a:pt x="1238961" y="680607"/>
                  <a:pt x="1231257" y="688312"/>
                  <a:pt x="1221753" y="688312"/>
                </a:cubicBezTo>
                <a:lnTo>
                  <a:pt x="963636" y="688312"/>
                </a:lnTo>
                <a:lnTo>
                  <a:pt x="963636" y="757143"/>
                </a:lnTo>
                <a:lnTo>
                  <a:pt x="1221753" y="757143"/>
                </a:lnTo>
                <a:cubicBezTo>
                  <a:pt x="1269256" y="757105"/>
                  <a:pt x="1307754" y="718606"/>
                  <a:pt x="1307792" y="671104"/>
                </a:cubicBezTo>
                <a:close/>
              </a:path>
            </a:pathLst>
          </a:custGeom>
          <a:solidFill>
            <a:schemeClr val="accent1"/>
          </a:solidFill>
          <a:ln w="6865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297" name="Рисунок 296">
            <a:extLst>
              <a:ext uri="{FF2B5EF4-FFF2-40B4-BE49-F238E27FC236}">
                <a16:creationId xmlns:a16="http://schemas.microsoft.com/office/drawing/2014/main" id="{5B881476-8404-99A1-AA2D-2437519DC0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8831" y="1560833"/>
            <a:ext cx="432000" cy="43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D3EF0D-56B4-6D8D-AC41-7D9D5499C2A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51"/>
          <a:stretch/>
        </p:blipFill>
        <p:spPr>
          <a:xfrm>
            <a:off x="8976418" y="3279746"/>
            <a:ext cx="2443877" cy="35782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3CB5BA-13D2-BF34-2730-9A3D47163A6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30"/>
          <a:stretch/>
        </p:blipFill>
        <p:spPr>
          <a:xfrm>
            <a:off x="5138847" y="3298820"/>
            <a:ext cx="2514600" cy="35591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F537A7-67F4-FFC9-DEFB-73DF96BE16B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50"/>
          <a:stretch/>
        </p:blipFill>
        <p:spPr>
          <a:xfrm>
            <a:off x="1433139" y="3279746"/>
            <a:ext cx="2357439" cy="35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21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AD2E5C0-D235-C47C-9E47-EB9390B78C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703D86-5656-DCCF-2EFA-263936B512C3}"/>
              </a:ext>
            </a:extLst>
          </p:cNvPr>
          <p:cNvSpPr txBox="1"/>
          <p:nvPr/>
        </p:nvSpPr>
        <p:spPr>
          <a:xfrm>
            <a:off x="698864" y="438314"/>
            <a:ext cx="8746078" cy="76870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lvl="1"/>
            <a:r>
              <a:rPr lang="ru-RU" sz="3600" b="1" dirty="0">
                <a:latin typeface="+mj-lt"/>
                <a:cs typeface="Rubik Medium" pitchFamily="2" charset="-79"/>
              </a:rPr>
              <a:t>3. Приложение “</a:t>
            </a:r>
            <a:r>
              <a:rPr lang="en-US" sz="3600" b="1" dirty="0" err="1">
                <a:latin typeface="+mj-lt"/>
                <a:cs typeface="Rubik Medium" pitchFamily="2" charset="-79"/>
              </a:rPr>
              <a:t>Naveksoft</a:t>
            </a:r>
            <a:r>
              <a:rPr lang="ru-RU" sz="3600" b="1" dirty="0">
                <a:latin typeface="+mj-lt"/>
                <a:cs typeface="Rubik Medium" pitchFamily="2" charset="-79"/>
              </a:rPr>
              <a:t>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B1FBF-0A7C-8E6A-4068-7BE0710F7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14"/>
            <a:ext cx="268094" cy="649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6F5453-A100-0EE6-054B-3C43B29FB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77" y="1289309"/>
            <a:ext cx="308610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1FD031-93A4-68D1-FF01-1332095CB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38" y="1304549"/>
            <a:ext cx="3086100" cy="548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7FEAE9-7F3B-BA97-43D0-72C31BC2D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34" y="1319889"/>
            <a:ext cx="30861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56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Прямоугольник: скругленные углы 317">
            <a:extLst>
              <a:ext uri="{FF2B5EF4-FFF2-40B4-BE49-F238E27FC236}">
                <a16:creationId xmlns:a16="http://schemas.microsoft.com/office/drawing/2014/main" id="{3AAB186B-1D52-1AAF-0572-ACDD8A2634E9}"/>
              </a:ext>
            </a:extLst>
          </p:cNvPr>
          <p:cNvSpPr/>
          <p:nvPr/>
        </p:nvSpPr>
        <p:spPr>
          <a:xfrm>
            <a:off x="4404000" y="4549726"/>
            <a:ext cx="3384000" cy="1980000"/>
          </a:xfrm>
          <a:prstGeom prst="roundRect">
            <a:avLst>
              <a:gd name="adj" fmla="val 62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9" name="Прямоугольник: скругленные углы 318">
            <a:extLst>
              <a:ext uri="{FF2B5EF4-FFF2-40B4-BE49-F238E27FC236}">
                <a16:creationId xmlns:a16="http://schemas.microsoft.com/office/drawing/2014/main" id="{1F0EB42B-D0C1-31FA-9388-2552C759B9B0}"/>
              </a:ext>
            </a:extLst>
          </p:cNvPr>
          <p:cNvSpPr/>
          <p:nvPr/>
        </p:nvSpPr>
        <p:spPr>
          <a:xfrm>
            <a:off x="651278" y="4549726"/>
            <a:ext cx="3384000" cy="1980000"/>
          </a:xfrm>
          <a:prstGeom prst="roundRect">
            <a:avLst>
              <a:gd name="adj" fmla="val 62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0" name="Прямоугольник: скругленные углы 319">
            <a:extLst>
              <a:ext uri="{FF2B5EF4-FFF2-40B4-BE49-F238E27FC236}">
                <a16:creationId xmlns:a16="http://schemas.microsoft.com/office/drawing/2014/main" id="{5F6CE6C6-9792-7873-D508-6B3B6DA48571}"/>
              </a:ext>
            </a:extLst>
          </p:cNvPr>
          <p:cNvSpPr/>
          <p:nvPr/>
        </p:nvSpPr>
        <p:spPr>
          <a:xfrm>
            <a:off x="8156722" y="4549726"/>
            <a:ext cx="3384000" cy="1980000"/>
          </a:xfrm>
          <a:prstGeom prst="roundRect">
            <a:avLst>
              <a:gd name="adj" fmla="val 62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3" name="Прямоугольник: скругленные углы 322">
            <a:extLst>
              <a:ext uri="{FF2B5EF4-FFF2-40B4-BE49-F238E27FC236}">
                <a16:creationId xmlns:a16="http://schemas.microsoft.com/office/drawing/2014/main" id="{0249DD68-061A-9EB6-4AD5-CCB571F2A4A6}"/>
              </a:ext>
            </a:extLst>
          </p:cNvPr>
          <p:cNvSpPr/>
          <p:nvPr/>
        </p:nvSpPr>
        <p:spPr>
          <a:xfrm>
            <a:off x="4404000" y="987843"/>
            <a:ext cx="3384000" cy="1980000"/>
          </a:xfrm>
          <a:prstGeom prst="roundRect">
            <a:avLst>
              <a:gd name="adj" fmla="val 62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4" name="Прямоугольник: скругленные углы 323">
            <a:extLst>
              <a:ext uri="{FF2B5EF4-FFF2-40B4-BE49-F238E27FC236}">
                <a16:creationId xmlns:a16="http://schemas.microsoft.com/office/drawing/2014/main" id="{B488BE74-FD32-48B2-021A-FCE562CFAE1F}"/>
              </a:ext>
            </a:extLst>
          </p:cNvPr>
          <p:cNvSpPr/>
          <p:nvPr/>
        </p:nvSpPr>
        <p:spPr>
          <a:xfrm>
            <a:off x="651278" y="987843"/>
            <a:ext cx="3384000" cy="1980000"/>
          </a:xfrm>
          <a:prstGeom prst="roundRect">
            <a:avLst>
              <a:gd name="adj" fmla="val 62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5" name="Прямоугольник: скругленные углы 324">
            <a:extLst>
              <a:ext uri="{FF2B5EF4-FFF2-40B4-BE49-F238E27FC236}">
                <a16:creationId xmlns:a16="http://schemas.microsoft.com/office/drawing/2014/main" id="{0B5D0911-6E6F-9FCC-371D-7E64093EFF62}"/>
              </a:ext>
            </a:extLst>
          </p:cNvPr>
          <p:cNvSpPr/>
          <p:nvPr/>
        </p:nvSpPr>
        <p:spPr>
          <a:xfrm>
            <a:off x="8156722" y="987843"/>
            <a:ext cx="3384000" cy="1980000"/>
          </a:xfrm>
          <a:prstGeom prst="roundRect">
            <a:avLst>
              <a:gd name="adj" fmla="val 62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7574F2-6D54-5EEB-C745-169BD821D585}"/>
              </a:ext>
            </a:extLst>
          </p:cNvPr>
          <p:cNvSpPr txBox="1"/>
          <p:nvPr/>
        </p:nvSpPr>
        <p:spPr>
          <a:xfrm>
            <a:off x="5167155" y="2007081"/>
            <a:ext cx="2448000" cy="73866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/>
            <a:r>
              <a:rPr lang="ru-RU" sz="2400" dirty="0">
                <a:cs typeface="Rubik Medium" pitchFamily="2" charset="-79"/>
              </a:rPr>
              <a:t>патентов </a:t>
            </a:r>
          </a:p>
          <a:p>
            <a:pPr marL="0" lvl="1"/>
            <a:r>
              <a:rPr lang="ru-RU" sz="2400" dirty="0">
                <a:cs typeface="Rubik Medium" pitchFamily="2" charset="-79"/>
              </a:rPr>
              <a:t>на изобретение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3321C1-FEC0-563E-94F6-53C3CACE6337}"/>
              </a:ext>
            </a:extLst>
          </p:cNvPr>
          <p:cNvSpPr txBox="1"/>
          <p:nvPr/>
        </p:nvSpPr>
        <p:spPr>
          <a:xfrm>
            <a:off x="5167155" y="1209941"/>
            <a:ext cx="2448000" cy="73866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/>
            <a:r>
              <a:rPr lang="ru-RU" sz="4800" b="1" dirty="0">
                <a:solidFill>
                  <a:schemeClr val="accent1"/>
                </a:solidFill>
                <a:latin typeface="+mj-lt"/>
                <a:cs typeface="Rubik Medium" pitchFamily="2" charset="-79"/>
              </a:rPr>
              <a:t>8</a:t>
            </a:r>
            <a:endParaRPr lang="en-US" sz="3600" b="1" dirty="0">
              <a:solidFill>
                <a:schemeClr val="accent1"/>
              </a:solidFill>
              <a:latin typeface="+mj-lt"/>
              <a:cs typeface="Rubik Medium" pitchFamily="2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C64A61-F4B5-C539-6EF9-7EE7F404F757}"/>
              </a:ext>
            </a:extLst>
          </p:cNvPr>
          <p:cNvSpPr txBox="1"/>
          <p:nvPr/>
        </p:nvSpPr>
        <p:spPr>
          <a:xfrm>
            <a:off x="5167155" y="5575018"/>
            <a:ext cx="2448000" cy="64633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Open Sans" pitchFamily="2" charset="0"/>
              </a:rPr>
              <a:t>НИОКР 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Open Sans" pitchFamily="2" charset="0"/>
              </a:rPr>
              <a:t>(завершенных)</a:t>
            </a:r>
            <a:endParaRPr lang="ru-RU" sz="2400" b="0" dirty="0"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C3E59E-C96E-BEC9-02B7-6860D373BF85}"/>
              </a:ext>
            </a:extLst>
          </p:cNvPr>
          <p:cNvSpPr txBox="1"/>
          <p:nvPr/>
        </p:nvSpPr>
        <p:spPr>
          <a:xfrm>
            <a:off x="5167155" y="4765771"/>
            <a:ext cx="2448000" cy="73866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/>
            <a:r>
              <a:rPr lang="ru-RU" sz="4800" b="1" dirty="0">
                <a:solidFill>
                  <a:schemeClr val="accent1"/>
                </a:solidFill>
                <a:latin typeface="+mj-lt"/>
                <a:cs typeface="Rubik Medium" pitchFamily="2" charset="-79"/>
              </a:rPr>
              <a:t>16</a:t>
            </a:r>
            <a:endParaRPr lang="en-US" sz="3600" b="1" dirty="0">
              <a:solidFill>
                <a:schemeClr val="accent1"/>
              </a:solidFill>
              <a:latin typeface="+mj-lt"/>
              <a:cs typeface="Rubik Medium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47734E-3EF5-2187-B5C3-CC437F7C8CA1}"/>
              </a:ext>
            </a:extLst>
          </p:cNvPr>
          <p:cNvSpPr txBox="1"/>
          <p:nvPr/>
        </p:nvSpPr>
        <p:spPr>
          <a:xfrm>
            <a:off x="1522433" y="2007081"/>
            <a:ext cx="2232000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/>
            <a:r>
              <a:rPr lang="ru-RU" sz="2400" dirty="0">
                <a:cs typeface="Rubik Medium" pitchFamily="2" charset="-79"/>
              </a:rPr>
              <a:t>товарных знаков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3B4A6B-FEAD-C600-669E-2BC5600E1A91}"/>
              </a:ext>
            </a:extLst>
          </p:cNvPr>
          <p:cNvSpPr txBox="1"/>
          <p:nvPr/>
        </p:nvSpPr>
        <p:spPr>
          <a:xfrm>
            <a:off x="1522433" y="1209941"/>
            <a:ext cx="2232000" cy="73866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/>
            <a:r>
              <a:rPr lang="ru-RU" sz="4800" b="1" dirty="0">
                <a:solidFill>
                  <a:schemeClr val="accent1"/>
                </a:solidFill>
                <a:latin typeface="+mj-lt"/>
                <a:cs typeface="Rubik Medium" pitchFamily="2" charset="-79"/>
              </a:rPr>
              <a:t>7</a:t>
            </a:r>
            <a:endParaRPr lang="en-US" sz="3600" b="1" dirty="0">
              <a:solidFill>
                <a:schemeClr val="accent1"/>
              </a:solidFill>
              <a:latin typeface="+mj-lt"/>
              <a:cs typeface="Rubik Medium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C8C6CF-5DDC-CCD3-1F12-C56DB4EBC1FE}"/>
              </a:ext>
            </a:extLst>
          </p:cNvPr>
          <p:cNvSpPr txBox="1"/>
          <p:nvPr/>
        </p:nvSpPr>
        <p:spPr>
          <a:xfrm>
            <a:off x="1522433" y="5575018"/>
            <a:ext cx="2232000" cy="73866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/>
            <a:r>
              <a:rPr lang="ru-RU" sz="2400" dirty="0">
                <a:cs typeface="Rubik Medium" pitchFamily="2" charset="-79"/>
              </a:rPr>
              <a:t>промышленный образец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7D290C-D4C8-B24F-DEFB-3266CAB66605}"/>
              </a:ext>
            </a:extLst>
          </p:cNvPr>
          <p:cNvSpPr txBox="1"/>
          <p:nvPr/>
        </p:nvSpPr>
        <p:spPr>
          <a:xfrm>
            <a:off x="1522433" y="4765771"/>
            <a:ext cx="2232000" cy="73866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/>
            <a:r>
              <a:rPr lang="ru-RU" sz="4800" b="1" dirty="0">
                <a:solidFill>
                  <a:schemeClr val="accent1"/>
                </a:solidFill>
                <a:latin typeface="+mj-lt"/>
                <a:cs typeface="Rubik Medium" pitchFamily="2" charset="-79"/>
              </a:rPr>
              <a:t>1</a:t>
            </a:r>
            <a:endParaRPr lang="en-US" sz="3600" b="1" dirty="0">
              <a:solidFill>
                <a:schemeClr val="accent1"/>
              </a:solidFill>
              <a:latin typeface="+mj-lt"/>
              <a:cs typeface="Rubik Medium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E8B77F-CD35-3305-C5FF-F2689F47E9D3}"/>
              </a:ext>
            </a:extLst>
          </p:cNvPr>
          <p:cNvSpPr txBox="1"/>
          <p:nvPr/>
        </p:nvSpPr>
        <p:spPr>
          <a:xfrm>
            <a:off x="9063877" y="2007081"/>
            <a:ext cx="2160000" cy="73866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/>
            <a:r>
              <a:rPr lang="ru-RU" sz="2400" dirty="0">
                <a:cs typeface="Rubik Medium" pitchFamily="2" charset="-79"/>
              </a:rPr>
              <a:t>программ </a:t>
            </a:r>
          </a:p>
          <a:p>
            <a:pPr marL="0" lvl="1"/>
            <a:r>
              <a:rPr lang="ru-RU" sz="2400" dirty="0">
                <a:cs typeface="Rubik Medium" pitchFamily="2" charset="-79"/>
              </a:rPr>
              <a:t>для ЭВМ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C4ADFD-FC08-5D34-A336-000F065FEA0A}"/>
              </a:ext>
            </a:extLst>
          </p:cNvPr>
          <p:cNvSpPr txBox="1"/>
          <p:nvPr/>
        </p:nvSpPr>
        <p:spPr>
          <a:xfrm>
            <a:off x="9063877" y="1209941"/>
            <a:ext cx="2160000" cy="73866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/>
            <a:r>
              <a:rPr lang="ru-RU" sz="4800" b="1" dirty="0">
                <a:solidFill>
                  <a:schemeClr val="accent1"/>
                </a:solidFill>
                <a:latin typeface="+mj-lt"/>
                <a:cs typeface="Rubik Medium" pitchFamily="2" charset="-79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3E26A6-6383-AB60-C2B7-703200A36B6E}"/>
              </a:ext>
            </a:extLst>
          </p:cNvPr>
          <p:cNvSpPr txBox="1"/>
          <p:nvPr/>
        </p:nvSpPr>
        <p:spPr>
          <a:xfrm>
            <a:off x="9063878" y="5575018"/>
            <a:ext cx="2160000" cy="64633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/>
            <a:r>
              <a:rPr lang="ru-RU" sz="2400">
                <a:cs typeface="Rubik Medium" pitchFamily="2" charset="-79"/>
              </a:rPr>
              <a:t>НИОКР </a:t>
            </a:r>
            <a:endParaRPr lang="ru-RU" sz="2400" dirty="0">
              <a:cs typeface="Rubik Medium" pitchFamily="2" charset="-79"/>
            </a:endParaRPr>
          </a:p>
          <a:p>
            <a:pPr marL="0" lvl="1"/>
            <a:r>
              <a:rPr lang="ru-RU" dirty="0">
                <a:cs typeface="Rubik Medium" pitchFamily="2" charset="-79"/>
              </a:rPr>
              <a:t>(в работе)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E1CDCA-8E67-3F8B-7881-916E75CFD21A}"/>
              </a:ext>
            </a:extLst>
          </p:cNvPr>
          <p:cNvSpPr txBox="1"/>
          <p:nvPr/>
        </p:nvSpPr>
        <p:spPr>
          <a:xfrm>
            <a:off x="9063878" y="4765771"/>
            <a:ext cx="2160000" cy="73866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/>
            <a:r>
              <a:rPr lang="ru-RU" sz="4800" b="1" dirty="0">
                <a:solidFill>
                  <a:schemeClr val="accent1"/>
                </a:solidFill>
                <a:latin typeface="+mj-lt"/>
                <a:cs typeface="Rubik Medium" pitchFamily="2" charset="-79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54FE51-CECF-BD0B-2CDE-1B3961F0D9A2}"/>
              </a:ext>
            </a:extLst>
          </p:cNvPr>
          <p:cNvSpPr txBox="1"/>
          <p:nvPr/>
        </p:nvSpPr>
        <p:spPr>
          <a:xfrm>
            <a:off x="651280" y="3504039"/>
            <a:ext cx="10889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3200" b="1" i="0" u="none" strike="noStrike" dirty="0">
                <a:solidFill>
                  <a:schemeClr val="tx2"/>
                </a:solidFill>
                <a:effectLst/>
                <a:latin typeface="Montserrat ExtraBold" panose="00000900000000000000" pitchFamily="2" charset="-52"/>
              </a:rPr>
              <a:t>ИНТЕЛЛЕКТУАЛЬНАЯ СОБСТВЕННОСТЬ</a:t>
            </a:r>
            <a:endParaRPr lang="ru-RU" sz="3200" b="0" dirty="0">
              <a:solidFill>
                <a:schemeClr val="tx2"/>
              </a:solidFill>
              <a:effectLst/>
              <a:latin typeface="Montserrat ExtraBold" panose="000009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77AE28-B049-FCB0-C560-EB89A79026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7001" y="1363273"/>
            <a:ext cx="432000" cy="43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F6855B-9B79-5359-C5D3-8AE352E812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2859" y="1363273"/>
            <a:ext cx="432000" cy="432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06CFFC1-83E4-7821-28B1-0D233FB1E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650" y="4919103"/>
            <a:ext cx="432000" cy="432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CA692E-FE1C-02CE-0581-F54EDBD82D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67001" y="4919103"/>
            <a:ext cx="432000" cy="432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241D8C4-A1F3-8B4B-23EB-F74A277A72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52859" y="4919103"/>
            <a:ext cx="432000" cy="432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B237DE3-6337-20BD-FD63-4A5CF1E1E6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5650" y="1363273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35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543;p70">
            <a:extLst>
              <a:ext uri="{FF2B5EF4-FFF2-40B4-BE49-F238E27FC236}">
                <a16:creationId xmlns:a16="http://schemas.microsoft.com/office/drawing/2014/main" id="{CB596CB0-6D40-5C03-60DB-00757EECE20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8864" y="1866171"/>
            <a:ext cx="2169630" cy="440216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TextBox 310">
            <a:extLst>
              <a:ext uri="{FF2B5EF4-FFF2-40B4-BE49-F238E27FC236}">
                <a16:creationId xmlns:a16="http://schemas.microsoft.com/office/drawing/2014/main" id="{93F697DF-D5D1-DC60-E112-21408E6E405C}"/>
              </a:ext>
            </a:extLst>
          </p:cNvPr>
          <p:cNvSpPr txBox="1"/>
          <p:nvPr/>
        </p:nvSpPr>
        <p:spPr>
          <a:xfrm>
            <a:off x="698864" y="438314"/>
            <a:ext cx="10706555" cy="75346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lvl="1"/>
            <a:r>
              <a:rPr lang="ru-RU" sz="3600" b="1" dirty="0">
                <a:latin typeface="+mj-lt"/>
                <a:cs typeface="Rubik Medium" pitchFamily="2" charset="-79"/>
              </a:rPr>
              <a:t>Международный трек</a:t>
            </a:r>
          </a:p>
        </p:txBody>
      </p:sp>
      <p:cxnSp>
        <p:nvCxnSpPr>
          <p:cNvPr id="289" name="Прямая соединительная линия 288">
            <a:extLst>
              <a:ext uri="{FF2B5EF4-FFF2-40B4-BE49-F238E27FC236}">
                <a16:creationId xmlns:a16="http://schemas.microsoft.com/office/drawing/2014/main" id="{90F9A9AD-C87E-C181-23EA-A74B139B57AB}"/>
              </a:ext>
            </a:extLst>
          </p:cNvPr>
          <p:cNvCxnSpPr>
            <a:cxnSpLocks/>
          </p:cNvCxnSpPr>
          <p:nvPr/>
        </p:nvCxnSpPr>
        <p:spPr>
          <a:xfrm>
            <a:off x="6130725" y="3537759"/>
            <a:ext cx="5508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387270A-CB01-9305-8B3A-75EC5072E308}"/>
              </a:ext>
            </a:extLst>
          </p:cNvPr>
          <p:cNvGrpSpPr/>
          <p:nvPr/>
        </p:nvGrpSpPr>
        <p:grpSpPr>
          <a:xfrm>
            <a:off x="6130725" y="3960012"/>
            <a:ext cx="5599223" cy="2308324"/>
            <a:chOff x="6130725" y="3104447"/>
            <a:chExt cx="5599223" cy="2308324"/>
          </a:xfrm>
        </p:grpSpPr>
        <p:sp>
          <p:nvSpPr>
            <p:cNvPr id="31" name="Google Shape;511;p69">
              <a:extLst>
                <a:ext uri="{FF2B5EF4-FFF2-40B4-BE49-F238E27FC236}">
                  <a16:creationId xmlns:a16="http://schemas.microsoft.com/office/drawing/2014/main" id="{73A34986-55EA-FCDC-2A92-D67A5E28179B}"/>
                </a:ext>
              </a:extLst>
            </p:cNvPr>
            <p:cNvSpPr txBox="1"/>
            <p:nvPr/>
          </p:nvSpPr>
          <p:spPr>
            <a:xfrm>
              <a:off x="6773187" y="3104447"/>
              <a:ext cx="4956761" cy="2308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2000" dirty="0">
                  <a:ea typeface="Montserrat Medium"/>
                  <a:cs typeface="Montserrat Medium"/>
                  <a:sym typeface="Montserrat Medium"/>
                </a:rPr>
                <a:t>Производство оборудования </a:t>
              </a:r>
              <a:br>
                <a:rPr lang="ru-RU" sz="2000" dirty="0">
                  <a:ea typeface="Montserrat Medium"/>
                  <a:cs typeface="Montserrat Medium"/>
                  <a:sym typeface="Montserrat Medium"/>
                </a:rPr>
              </a:br>
              <a:r>
                <a:rPr lang="ru-RU" sz="2000" dirty="0">
                  <a:ea typeface="Montserrat Medium"/>
                  <a:cs typeface="Montserrat Medium"/>
                  <a:sym typeface="Montserrat Medium"/>
                </a:rPr>
                <a:t>по нашей лицензии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2000" dirty="0">
                  <a:ea typeface="Montserrat Medium"/>
                  <a:cs typeface="Montserrat Medium"/>
                  <a:sym typeface="Montserrat Medium"/>
                </a:rPr>
                <a:t>Ежемесячная оплата за использование локализованного приложения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2000" dirty="0">
                  <a:ea typeface="Montserrat Medium"/>
                  <a:cs typeface="Montserrat Medium"/>
                  <a:sym typeface="Montserrat Medium"/>
                </a:rPr>
                <a:t>Ежемесячная оплата за использование платформы “Partner” </a:t>
              </a:r>
            </a:p>
          </p:txBody>
        </p:sp>
        <p:pic>
          <p:nvPicPr>
            <p:cNvPr id="291" name="Рисунок 43">
              <a:extLst>
                <a:ext uri="{FF2B5EF4-FFF2-40B4-BE49-F238E27FC236}">
                  <a16:creationId xmlns:a16="http://schemas.microsoft.com/office/drawing/2014/main" id="{7FEC5B37-B2B2-F91D-0248-8FB853C68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30725" y="4715481"/>
              <a:ext cx="432000" cy="432000"/>
            </a:xfrm>
            <a:prstGeom prst="rect">
              <a:avLst/>
            </a:prstGeom>
          </p:spPr>
        </p:pic>
        <p:pic>
          <p:nvPicPr>
            <p:cNvPr id="292" name="Рисунок 291">
              <a:extLst>
                <a:ext uri="{FF2B5EF4-FFF2-40B4-BE49-F238E27FC236}">
                  <a16:creationId xmlns:a16="http://schemas.microsoft.com/office/drawing/2014/main" id="{5186CEBD-0296-C440-F0F0-8EF5118BC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30725" y="3969638"/>
              <a:ext cx="432000" cy="432000"/>
            </a:xfrm>
            <a:prstGeom prst="rect">
              <a:avLst/>
            </a:prstGeom>
          </p:spPr>
        </p:pic>
        <p:pic>
          <p:nvPicPr>
            <p:cNvPr id="293" name="Рисунок 292">
              <a:extLst>
                <a:ext uri="{FF2B5EF4-FFF2-40B4-BE49-F238E27FC236}">
                  <a16:creationId xmlns:a16="http://schemas.microsoft.com/office/drawing/2014/main" id="{94A3EAC9-667A-DFA2-68FE-73CC2E701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30725" y="3191901"/>
              <a:ext cx="432000" cy="432000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83B21B-53C5-5D9C-8A01-36333CEA34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725" y="2144903"/>
            <a:ext cx="1070407" cy="2934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126C7E-071F-DD23-267F-D390A3E289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457" y="1876881"/>
            <a:ext cx="815349" cy="561446"/>
          </a:xfrm>
          <a:prstGeom prst="rect">
            <a:avLst/>
          </a:prstGeom>
        </p:spPr>
      </p:pic>
      <p:sp>
        <p:nvSpPr>
          <p:cNvPr id="8" name="Google Shape;511;p69">
            <a:hlinkClick r:id="rId11"/>
            <a:extLst>
              <a:ext uri="{FF2B5EF4-FFF2-40B4-BE49-F238E27FC236}">
                <a16:creationId xmlns:a16="http://schemas.microsoft.com/office/drawing/2014/main" id="{F414F22F-2CF3-4073-3155-3E2995745F39}"/>
              </a:ext>
            </a:extLst>
          </p:cNvPr>
          <p:cNvSpPr txBox="1"/>
          <p:nvPr/>
        </p:nvSpPr>
        <p:spPr>
          <a:xfrm>
            <a:off x="6150617" y="2759084"/>
            <a:ext cx="177042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2000" dirty="0">
                <a:ea typeface="Montserrat Medium"/>
                <a:cs typeface="Montserrat Medium"/>
                <a:sym typeface="Montserrat Medium"/>
              </a:rPr>
              <a:t>турецкая локализация</a:t>
            </a:r>
          </a:p>
        </p:txBody>
      </p:sp>
      <p:sp>
        <p:nvSpPr>
          <p:cNvPr id="9" name="Google Shape;511;p69">
            <a:hlinkClick r:id="rId12"/>
            <a:extLst>
              <a:ext uri="{FF2B5EF4-FFF2-40B4-BE49-F238E27FC236}">
                <a16:creationId xmlns:a16="http://schemas.microsoft.com/office/drawing/2014/main" id="{910163FF-1F6C-7628-19E7-E9D3DE9916E0}"/>
              </a:ext>
            </a:extLst>
          </p:cNvPr>
          <p:cNvSpPr txBox="1"/>
          <p:nvPr/>
        </p:nvSpPr>
        <p:spPr>
          <a:xfrm>
            <a:off x="8288458" y="2756434"/>
            <a:ext cx="150137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2000" dirty="0">
                <a:ea typeface="Montserrat Medium"/>
                <a:cs typeface="Montserrat Medium"/>
                <a:sym typeface="Montserrat Medium"/>
              </a:rPr>
              <a:t>армянская локализация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B5CE6-7AB7-929D-DBA0-ACF0718E84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14"/>
            <a:ext cx="268094" cy="64907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DA5A888-5645-05FC-1FC6-ABFABB4FDB0D}"/>
              </a:ext>
            </a:extLst>
          </p:cNvPr>
          <p:cNvGrpSpPr/>
          <p:nvPr/>
        </p:nvGrpSpPr>
        <p:grpSpPr>
          <a:xfrm>
            <a:off x="3056907" y="1866171"/>
            <a:ext cx="2169630" cy="4402165"/>
            <a:chOff x="3056907" y="1866171"/>
            <a:chExt cx="2169630" cy="4402165"/>
          </a:xfrm>
        </p:grpSpPr>
        <p:pic>
          <p:nvPicPr>
            <p:cNvPr id="10" name="Google Shape;543;p70">
              <a:extLst>
                <a:ext uri="{FF2B5EF4-FFF2-40B4-BE49-F238E27FC236}">
                  <a16:creationId xmlns:a16="http://schemas.microsoft.com/office/drawing/2014/main" id="{1379B709-FF1D-39B9-D163-32F7A0357C3A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056907" y="1866171"/>
              <a:ext cx="2169630" cy="44021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580;p45">
              <a:extLst>
                <a:ext uri="{FF2B5EF4-FFF2-40B4-BE49-F238E27FC236}">
                  <a16:creationId xmlns:a16="http://schemas.microsoft.com/office/drawing/2014/main" id="{228F001D-94C7-A608-079E-A479CBF650FC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 t="4471"/>
            <a:stretch/>
          </p:blipFill>
          <p:spPr>
            <a:xfrm>
              <a:off x="3172510" y="2205990"/>
              <a:ext cx="1944000" cy="3960282"/>
            </a:xfrm>
            <a:prstGeom prst="roundRect">
              <a:avLst>
                <a:gd name="adj" fmla="val 12061"/>
              </a:avLst>
            </a:prstGeom>
            <a:noFill/>
            <a:ln w="317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91C38C2-9E2B-D6FC-0319-DE4A467EA5D2}"/>
              </a:ext>
            </a:extLst>
          </p:cNvPr>
          <p:cNvGrpSpPr/>
          <p:nvPr/>
        </p:nvGrpSpPr>
        <p:grpSpPr>
          <a:xfrm>
            <a:off x="0" y="4176839"/>
            <a:ext cx="3618271" cy="2681161"/>
            <a:chOff x="709527" y="3901014"/>
            <a:chExt cx="4013752" cy="2974215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4CA6CA7-39AB-F1CA-E4C7-87DE934AE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/>
            <a:stretch/>
          </p:blipFill>
          <p:spPr>
            <a:xfrm>
              <a:off x="1506138" y="4064695"/>
              <a:ext cx="3217141" cy="2810534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C41D7D94-2292-12C5-5A83-A1CEB8BBA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5" b="15586"/>
            <a:stretch/>
          </p:blipFill>
          <p:spPr>
            <a:xfrm>
              <a:off x="709527" y="3901014"/>
              <a:ext cx="2369429" cy="2974215"/>
            </a:xfrm>
            <a:prstGeom prst="rect">
              <a:avLst/>
            </a:prstGeom>
          </p:spPr>
        </p:pic>
      </p:grpSp>
      <p:pic>
        <p:nvPicPr>
          <p:cNvPr id="6" name="Picture 5">
            <a:hlinkClick r:id="rId17"/>
            <a:extLst>
              <a:ext uri="{FF2B5EF4-FFF2-40B4-BE49-F238E27FC236}">
                <a16:creationId xmlns:a16="http://schemas.microsoft.com/office/drawing/2014/main" id="{766007D7-73D6-3D87-B846-9670F0ACA808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31" y="1987932"/>
            <a:ext cx="635063" cy="618695"/>
          </a:xfrm>
          <a:prstGeom prst="roundRect">
            <a:avLst/>
          </a:prstGeom>
        </p:spPr>
      </p:pic>
      <p:pic>
        <p:nvPicPr>
          <p:cNvPr id="13" name="Picture 12">
            <a:hlinkClick r:id="rId12"/>
            <a:extLst>
              <a:ext uri="{FF2B5EF4-FFF2-40B4-BE49-F238E27FC236}">
                <a16:creationId xmlns:a16="http://schemas.microsoft.com/office/drawing/2014/main" id="{019CA0C0-FE31-2F14-D12E-824AFA48737F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567" y="1987932"/>
            <a:ext cx="635063" cy="6186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23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Box 310">
            <a:extLst>
              <a:ext uri="{FF2B5EF4-FFF2-40B4-BE49-F238E27FC236}">
                <a16:creationId xmlns:a16="http://schemas.microsoft.com/office/drawing/2014/main" id="{93F697DF-D5D1-DC60-E112-21408E6E405C}"/>
              </a:ext>
            </a:extLst>
          </p:cNvPr>
          <p:cNvSpPr txBox="1"/>
          <p:nvPr/>
        </p:nvSpPr>
        <p:spPr>
          <a:xfrm>
            <a:off x="698864" y="438314"/>
            <a:ext cx="11493136" cy="75346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lvl="1">
              <a:tabLst>
                <a:tab pos="5184775" algn="l"/>
              </a:tabLst>
            </a:pPr>
            <a:r>
              <a:rPr lang="ru-RU" sz="3600" b="1" dirty="0">
                <a:latin typeface="+mj-lt"/>
                <a:cs typeface="Rubik Medium" pitchFamily="2" charset="-79"/>
              </a:rPr>
              <a:t>Белорусский трек</a:t>
            </a:r>
            <a:r>
              <a:rPr lang="en-US" sz="3600" b="1" dirty="0">
                <a:latin typeface="+mj-lt"/>
                <a:cs typeface="Rubik Medium" pitchFamily="2" charset="-79"/>
              </a:rPr>
              <a:t>. </a:t>
            </a:r>
            <a:r>
              <a:rPr lang="ru-RU" sz="3600" dirty="0">
                <a:latin typeface="+mj-lt"/>
                <a:cs typeface="Rubik Medium" pitchFamily="2" charset="-79"/>
              </a:rPr>
              <a:t>Встреча с </a:t>
            </a:r>
            <a:r>
              <a:rPr lang="ru-RU" sz="3600" dirty="0" err="1">
                <a:latin typeface="+mj-lt"/>
                <a:cs typeface="Rubik Medium" pitchFamily="2" charset="-79"/>
              </a:rPr>
              <a:t>Пархомчик</a:t>
            </a:r>
            <a:r>
              <a:rPr lang="ru-RU" sz="3600" dirty="0">
                <a:latin typeface="+mj-lt"/>
                <a:cs typeface="Rubik Medium" pitchFamily="2" charset="-79"/>
              </a:rPr>
              <a:t> Б.А.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B5CE6-7AB7-929D-DBA0-ACF0718E8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14"/>
            <a:ext cx="268094" cy="6490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DA42E1-0FA5-682A-F65D-B7DCB6D34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7"/>
          <a:stretch/>
        </p:blipFill>
        <p:spPr>
          <a:xfrm>
            <a:off x="2165941" y="1645920"/>
            <a:ext cx="7772400" cy="430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23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Box 310">
            <a:extLst>
              <a:ext uri="{FF2B5EF4-FFF2-40B4-BE49-F238E27FC236}">
                <a16:creationId xmlns:a16="http://schemas.microsoft.com/office/drawing/2014/main" id="{93F697DF-D5D1-DC60-E112-21408E6E405C}"/>
              </a:ext>
            </a:extLst>
          </p:cNvPr>
          <p:cNvSpPr txBox="1"/>
          <p:nvPr/>
        </p:nvSpPr>
        <p:spPr>
          <a:xfrm>
            <a:off x="698864" y="438314"/>
            <a:ext cx="11691256" cy="75346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lvl="1"/>
            <a:r>
              <a:rPr lang="ru-RU" sz="3600" b="1" dirty="0">
                <a:latin typeface="+mj-lt"/>
                <a:cs typeface="Rubik Medium" pitchFamily="2" charset="-79"/>
              </a:rPr>
              <a:t>Белорусский трек. </a:t>
            </a:r>
            <a:r>
              <a:rPr lang="ru-RU" sz="3600" dirty="0">
                <a:latin typeface="+mj-lt"/>
                <a:cs typeface="Rubik Medium" pitchFamily="2" charset="-79"/>
              </a:rPr>
              <a:t>Совещание с «Белресурсы»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B5CE6-7AB7-929D-DBA0-ACF0718E8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14"/>
            <a:ext cx="268094" cy="649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CB7BD1-9D0D-CB8A-C238-A49AD4CF0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216" r="-1961"/>
          <a:stretch/>
        </p:blipFill>
        <p:spPr>
          <a:xfrm>
            <a:off x="2165941" y="1645920"/>
            <a:ext cx="7924801" cy="430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08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Box 310">
            <a:extLst>
              <a:ext uri="{FF2B5EF4-FFF2-40B4-BE49-F238E27FC236}">
                <a16:creationId xmlns:a16="http://schemas.microsoft.com/office/drawing/2014/main" id="{93F697DF-D5D1-DC60-E112-21408E6E405C}"/>
              </a:ext>
            </a:extLst>
          </p:cNvPr>
          <p:cNvSpPr txBox="1"/>
          <p:nvPr/>
        </p:nvSpPr>
        <p:spPr>
          <a:xfrm>
            <a:off x="698864" y="438314"/>
            <a:ext cx="10706555" cy="75346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lvl="1"/>
            <a:r>
              <a:rPr lang="ru-RU" sz="3600" b="1" dirty="0">
                <a:latin typeface="+mj-lt"/>
                <a:cs typeface="Rubik Medium" pitchFamily="2" charset="-79"/>
              </a:rPr>
              <a:t>Белорусский трек. </a:t>
            </a:r>
            <a:r>
              <a:rPr lang="ru-RU" sz="3600" dirty="0">
                <a:latin typeface="+mj-lt"/>
                <a:cs typeface="Rubik Medium" pitchFamily="2" charset="-79"/>
              </a:rPr>
              <a:t>Завод «Горизонт»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B5CE6-7AB7-929D-DBA0-ACF0718E8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14"/>
            <a:ext cx="268094" cy="649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CB7BD1-9D0D-CB8A-C238-A49AD4CF0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216" r="-1961"/>
          <a:stretch/>
        </p:blipFill>
        <p:spPr>
          <a:xfrm>
            <a:off x="2165941" y="1645920"/>
            <a:ext cx="7924801" cy="4301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79553-295B-E72E-44CA-29D7E7909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6" b="25973"/>
          <a:stretch/>
        </p:blipFill>
        <p:spPr>
          <a:xfrm>
            <a:off x="2165941" y="1645919"/>
            <a:ext cx="7860117" cy="430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25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6EE09DE-D2DF-1B78-260B-BE5597E681B4}"/>
              </a:ext>
            </a:extLst>
          </p:cNvPr>
          <p:cNvSpPr txBox="1"/>
          <p:nvPr/>
        </p:nvSpPr>
        <p:spPr>
          <a:xfrm>
            <a:off x="686683" y="556337"/>
            <a:ext cx="10962194" cy="75346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lvl="1"/>
            <a:r>
              <a:rPr lang="ru-RU" sz="2800" b="1" dirty="0">
                <a:latin typeface="+mj-lt"/>
                <a:cs typeface="Rubik Medium" pitchFamily="2" charset="-79"/>
              </a:rPr>
              <a:t>Наш секрет лидерства – экосистема из трех продуктов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FD15222-4562-DD2C-130F-EC240B1E6F52}"/>
              </a:ext>
            </a:extLst>
          </p:cNvPr>
          <p:cNvGrpSpPr/>
          <p:nvPr/>
        </p:nvGrpSpPr>
        <p:grpSpPr>
          <a:xfrm>
            <a:off x="2256163" y="2943517"/>
            <a:ext cx="7580558" cy="4076166"/>
            <a:chOff x="2256163" y="2891860"/>
            <a:chExt cx="7676626" cy="4127823"/>
          </a:xfrm>
        </p:grpSpPr>
        <p:pic>
          <p:nvPicPr>
            <p:cNvPr id="20" name="Google Shape;280;p49">
              <a:extLst>
                <a:ext uri="{FF2B5EF4-FFF2-40B4-BE49-F238E27FC236}">
                  <a16:creationId xmlns:a16="http://schemas.microsoft.com/office/drawing/2014/main" id="{36282B5B-0A42-3C69-FF93-395CE2B1E7C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b="-187"/>
            <a:stretch/>
          </p:blipFill>
          <p:spPr>
            <a:xfrm>
              <a:off x="3668823" y="3103287"/>
              <a:ext cx="4953629" cy="283424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id="{147FF3C9-2C07-8FBE-9634-DF4B666A3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812"/>
            <a:stretch/>
          </p:blipFill>
          <p:spPr>
            <a:xfrm>
              <a:off x="2256163" y="3103286"/>
              <a:ext cx="7676626" cy="3916397"/>
            </a:xfrm>
            <a:prstGeom prst="rect">
              <a:avLst/>
            </a:prstGeom>
          </p:spPr>
        </p:pic>
        <p:pic>
          <p:nvPicPr>
            <p:cNvPr id="22" name="Picture 1">
              <a:extLst>
                <a:ext uri="{FF2B5EF4-FFF2-40B4-BE49-F238E27FC236}">
                  <a16:creationId xmlns:a16="http://schemas.microsoft.com/office/drawing/2014/main" id="{DD1183DB-3418-F37A-A282-952F87041F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2716"/>
            <a:stretch/>
          </p:blipFill>
          <p:spPr>
            <a:xfrm>
              <a:off x="2256163" y="2891860"/>
              <a:ext cx="7676626" cy="2889757"/>
            </a:xfrm>
            <a:prstGeom prst="rect">
              <a:avLst/>
            </a:prstGeom>
          </p:spPr>
        </p:pic>
      </p:grp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D062DD54-6713-6C6D-E236-016BC9A9C723}"/>
              </a:ext>
            </a:extLst>
          </p:cNvPr>
          <p:cNvSpPr/>
          <p:nvPr/>
        </p:nvSpPr>
        <p:spPr>
          <a:xfrm>
            <a:off x="283857" y="2108093"/>
            <a:ext cx="3384000" cy="622570"/>
          </a:xfrm>
          <a:prstGeom prst="roundRect">
            <a:avLst>
              <a:gd name="adj" fmla="val 2064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bg1"/>
                </a:solidFill>
                <a:latin typeface="+mj-lt"/>
                <a:ea typeface="Roboto"/>
                <a:cs typeface="Roboto"/>
                <a:sym typeface="Roboto"/>
              </a:rPr>
              <a:t>1. ОБОРУДОВАНИЕ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AA8A360A-F33F-24AA-49B4-C9DB60927602}"/>
              </a:ext>
            </a:extLst>
          </p:cNvPr>
          <p:cNvSpPr/>
          <p:nvPr/>
        </p:nvSpPr>
        <p:spPr>
          <a:xfrm>
            <a:off x="4404000" y="2121336"/>
            <a:ext cx="3384000" cy="622570"/>
          </a:xfrm>
          <a:prstGeom prst="roundRect">
            <a:avLst>
              <a:gd name="adj" fmla="val 2064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bg1"/>
                </a:solidFill>
                <a:latin typeface="+mj-lt"/>
                <a:ea typeface="Roboto"/>
                <a:cs typeface="Roboto"/>
                <a:sym typeface="Roboto"/>
              </a:rPr>
              <a:t>2. ПЛАТФОРМА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B476765D-3B8F-24AC-01A6-6B71CE2C8BD6}"/>
              </a:ext>
            </a:extLst>
          </p:cNvPr>
          <p:cNvSpPr/>
          <p:nvPr/>
        </p:nvSpPr>
        <p:spPr>
          <a:xfrm>
            <a:off x="8539498" y="2121336"/>
            <a:ext cx="3384000" cy="622570"/>
          </a:xfrm>
          <a:prstGeom prst="roundRect">
            <a:avLst>
              <a:gd name="adj" fmla="val 2064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bg1"/>
                </a:solidFill>
                <a:latin typeface="+mj-lt"/>
                <a:ea typeface="Roboto"/>
                <a:cs typeface="Roboto"/>
                <a:sym typeface="Roboto"/>
              </a:rPr>
              <a:t>3. ПРИЛОЖЕНИЕ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F11A4B-DBBE-6317-D153-BBED51E86978}"/>
              </a:ext>
            </a:extLst>
          </p:cNvPr>
          <p:cNvSpPr txBox="1"/>
          <p:nvPr/>
        </p:nvSpPr>
        <p:spPr>
          <a:xfrm>
            <a:off x="3934448" y="2003691"/>
            <a:ext cx="241898" cy="857859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L="0" lvl="1" algn="ctr"/>
            <a:r>
              <a:rPr lang="en-US" sz="3600" dirty="0">
                <a:solidFill>
                  <a:schemeClr val="tx2"/>
                </a:solidFill>
                <a:cs typeface="Rubik Medium" pitchFamily="2" charset="-79"/>
              </a:rPr>
              <a:t>+</a:t>
            </a:r>
            <a:endParaRPr lang="ru-RU" sz="4400" dirty="0">
              <a:solidFill>
                <a:schemeClr val="tx2"/>
              </a:solidFill>
              <a:cs typeface="Rubik Medium" pitchFamily="2" charset="-79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04B83-19EB-BD22-8C79-811793A08084}"/>
              </a:ext>
            </a:extLst>
          </p:cNvPr>
          <p:cNvSpPr txBox="1"/>
          <p:nvPr/>
        </p:nvSpPr>
        <p:spPr>
          <a:xfrm>
            <a:off x="8056812" y="2025347"/>
            <a:ext cx="241898" cy="857859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L="0" lvl="1" algn="ctr"/>
            <a:r>
              <a:rPr lang="en-US" sz="3600" dirty="0">
                <a:solidFill>
                  <a:schemeClr val="tx2"/>
                </a:solidFill>
                <a:cs typeface="Rubik Medium" pitchFamily="2" charset="-79"/>
              </a:rPr>
              <a:t>+</a:t>
            </a:r>
            <a:endParaRPr lang="ru-RU" sz="4400" dirty="0">
              <a:solidFill>
                <a:schemeClr val="tx2"/>
              </a:solidFill>
              <a:cs typeface="Rubik Medium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6361E1-DE9B-37A3-B747-C74AEADAA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14"/>
            <a:ext cx="268094" cy="6490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931D94-8324-9DB4-0A87-76FF4C774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099" y="1485028"/>
            <a:ext cx="566797" cy="566797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67481-E5ED-CCAC-70F0-C8030F66AB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62074" y="1533634"/>
            <a:ext cx="453335" cy="45333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78F6519-32A4-F071-9072-1EBDB08E9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8995" r="10873" b="22429"/>
          <a:stretch/>
        </p:blipFill>
        <p:spPr bwMode="auto">
          <a:xfrm>
            <a:off x="5812875" y="1485028"/>
            <a:ext cx="566797" cy="56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276;p49" descr="Изображение выглядит как текст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A808DFFE-4E95-D908-7BD3-1CE3EECD693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-61" t="-502" r="-2946"/>
          <a:stretch/>
        </p:blipFill>
        <p:spPr>
          <a:xfrm>
            <a:off x="1037981" y="3050392"/>
            <a:ext cx="1721010" cy="336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701CD3-1329-D7DD-B354-135BB6F473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262" y="1631755"/>
            <a:ext cx="2880615" cy="512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79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Box 310">
            <a:extLst>
              <a:ext uri="{FF2B5EF4-FFF2-40B4-BE49-F238E27FC236}">
                <a16:creationId xmlns:a16="http://schemas.microsoft.com/office/drawing/2014/main" id="{93F697DF-D5D1-DC60-E112-21408E6E405C}"/>
              </a:ext>
            </a:extLst>
          </p:cNvPr>
          <p:cNvSpPr txBox="1"/>
          <p:nvPr/>
        </p:nvSpPr>
        <p:spPr>
          <a:xfrm>
            <a:off x="698864" y="438314"/>
            <a:ext cx="10706555" cy="75346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lvl="1"/>
            <a:r>
              <a:rPr lang="ru-RU" sz="3600" b="1" dirty="0">
                <a:latin typeface="+mj-lt"/>
                <a:cs typeface="Rubik Medium" pitchFamily="2" charset="-79"/>
              </a:rPr>
              <a:t>Белорусский трек. </a:t>
            </a:r>
            <a:r>
              <a:rPr lang="ru-RU" sz="3600" dirty="0">
                <a:latin typeface="+mj-lt"/>
                <a:cs typeface="Rubik Medium" pitchFamily="2" charset="-79"/>
              </a:rPr>
              <a:t>Завод «Электрум»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B5CE6-7AB7-929D-DBA0-ACF0718E8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14"/>
            <a:ext cx="268094" cy="649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CB7BD1-9D0D-CB8A-C238-A49AD4CF0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216" r="-1961"/>
          <a:stretch/>
        </p:blipFill>
        <p:spPr>
          <a:xfrm>
            <a:off x="2165941" y="1645920"/>
            <a:ext cx="7924801" cy="43011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A59D6E-6E47-FFD3-3ACC-BE2175CCE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8" b="6517"/>
          <a:stretch/>
        </p:blipFill>
        <p:spPr>
          <a:xfrm>
            <a:off x="2165941" y="1645920"/>
            <a:ext cx="7772400" cy="430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5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BBEBD85-F0B0-2F66-5187-8F45A7DF8D6A}"/>
              </a:ext>
            </a:extLst>
          </p:cNvPr>
          <p:cNvGrpSpPr/>
          <p:nvPr/>
        </p:nvGrpSpPr>
        <p:grpSpPr>
          <a:xfrm>
            <a:off x="698864" y="2138356"/>
            <a:ext cx="2896888" cy="3449794"/>
            <a:chOff x="698864" y="2235632"/>
            <a:chExt cx="2896888" cy="344979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79DE830-3769-7A2E-5A99-8C36B3D9B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16864" y="2740915"/>
              <a:ext cx="324000" cy="324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FEC611-5761-4851-B2DC-2E3AEC6E43BE}"/>
                </a:ext>
              </a:extLst>
            </p:cNvPr>
            <p:cNvSpPr txBox="1"/>
            <p:nvPr/>
          </p:nvSpPr>
          <p:spPr>
            <a:xfrm>
              <a:off x="1291752" y="2776915"/>
              <a:ext cx="2160000" cy="25200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0" lvl="1"/>
              <a:r>
                <a:rPr lang="ru-RU" sz="2400" b="1" dirty="0">
                  <a:cs typeface="Rubik Medium" pitchFamily="2" charset="-79"/>
                </a:rPr>
                <a:t>+7 906 329 22 29</a:t>
              </a: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297A013-1503-6D58-7E1B-8AE40B0E9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8864" y="5325426"/>
              <a:ext cx="360000" cy="360000"/>
            </a:xfrm>
            <a:prstGeom prst="rect">
              <a:avLst/>
            </a:prstGeom>
          </p:spPr>
        </p:pic>
        <p:sp>
          <p:nvSpPr>
            <p:cNvPr id="22" name="TextBox 21">
              <a:hlinkClick r:id="rId6"/>
              <a:extLst>
                <a:ext uri="{FF2B5EF4-FFF2-40B4-BE49-F238E27FC236}">
                  <a16:creationId xmlns:a16="http://schemas.microsoft.com/office/drawing/2014/main" id="{F3DCF6A8-4CCF-EDD3-F664-C98EA3173031}"/>
                </a:ext>
              </a:extLst>
            </p:cNvPr>
            <p:cNvSpPr txBox="1"/>
            <p:nvPr/>
          </p:nvSpPr>
          <p:spPr>
            <a:xfrm>
              <a:off x="1291752" y="5379426"/>
              <a:ext cx="2160000" cy="25200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0" lvl="1"/>
              <a:r>
                <a:rPr lang="en-US" sz="2000" dirty="0">
                  <a:cs typeface="Rubik" panose="02000604000000020004" pitchFamily="2" charset="-79"/>
                </a:rPr>
                <a:t>@sputniksystems </a:t>
              </a: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8C76509-C9FC-F203-71AA-C7891DBCF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8864" y="3931482"/>
              <a:ext cx="360000" cy="360000"/>
            </a:xfrm>
            <a:prstGeom prst="rect">
              <a:avLst/>
            </a:prstGeom>
          </p:spPr>
        </p:pic>
        <p:sp>
          <p:nvSpPr>
            <p:cNvPr id="25" name="TextBox 24">
              <a:hlinkClick r:id="rId9"/>
              <a:extLst>
                <a:ext uri="{FF2B5EF4-FFF2-40B4-BE49-F238E27FC236}">
                  <a16:creationId xmlns:a16="http://schemas.microsoft.com/office/drawing/2014/main" id="{4A47FAE0-3682-B90E-E6D9-F76EF20D49D2}"/>
                </a:ext>
              </a:extLst>
            </p:cNvPr>
            <p:cNvSpPr txBox="1"/>
            <p:nvPr/>
          </p:nvSpPr>
          <p:spPr>
            <a:xfrm>
              <a:off x="1291752" y="3985482"/>
              <a:ext cx="2160000" cy="25200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0" lvl="1"/>
              <a:r>
                <a:rPr lang="en-US" sz="2000" dirty="0" err="1">
                  <a:cs typeface="Rubik Medium" pitchFamily="2" charset="-79"/>
                </a:rPr>
                <a:t>sputnik.systems</a:t>
              </a:r>
              <a:endParaRPr lang="en-US" sz="2000" dirty="0">
                <a:cs typeface="Rubik Medium" pitchFamily="2" charset="-79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343528-4433-8A20-77DD-5F6E86D70292}"/>
                </a:ext>
              </a:extLst>
            </p:cNvPr>
            <p:cNvSpPr txBox="1"/>
            <p:nvPr/>
          </p:nvSpPr>
          <p:spPr>
            <a:xfrm>
              <a:off x="1291752" y="2235632"/>
              <a:ext cx="2160000" cy="25200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0" lvl="1"/>
              <a:r>
                <a:rPr lang="ru-RU" sz="2400" dirty="0">
                  <a:cs typeface="Rubik Medium" pitchFamily="2" charset="-79"/>
                </a:rPr>
                <a:t>Ильдар Гайн</a:t>
              </a: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71B0114-F3A7-BFBF-0209-E09044A43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8864" y="3318198"/>
              <a:ext cx="360000" cy="360000"/>
            </a:xfrm>
            <a:prstGeom prst="rect">
              <a:avLst/>
            </a:prstGeom>
          </p:spPr>
        </p:pic>
        <p:sp>
          <p:nvSpPr>
            <p:cNvPr id="32" name="TextBox 31">
              <a:hlinkClick r:id="rId10"/>
              <a:extLst>
                <a:ext uri="{FF2B5EF4-FFF2-40B4-BE49-F238E27FC236}">
                  <a16:creationId xmlns:a16="http://schemas.microsoft.com/office/drawing/2014/main" id="{DCC8DE98-9EBA-5A4F-365C-A9F6A6361C40}"/>
                </a:ext>
              </a:extLst>
            </p:cNvPr>
            <p:cNvSpPr txBox="1"/>
            <p:nvPr/>
          </p:nvSpPr>
          <p:spPr>
            <a:xfrm>
              <a:off x="1291752" y="3372198"/>
              <a:ext cx="2160000" cy="25200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0" lvl="1"/>
              <a:r>
                <a:rPr lang="en-US" sz="2000" dirty="0">
                  <a:cs typeface="Rubik" panose="02000604000000020004" pitchFamily="2" charset="-79"/>
                </a:rPr>
                <a:t>@</a:t>
              </a:r>
              <a:r>
                <a:rPr lang="en-US" sz="2000" dirty="0" err="1">
                  <a:cs typeface="Rubik" panose="02000604000000020004" pitchFamily="2" charset="-79"/>
                </a:rPr>
                <a:t>Ildar_Gain</a:t>
              </a:r>
              <a:endParaRPr lang="en-US" sz="2000" dirty="0">
                <a:cs typeface="Rubik" panose="02000604000000020004" pitchFamily="2" charset="-79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22E3562-FCB2-C1FF-8C64-019CFF401C61}"/>
                </a:ext>
              </a:extLst>
            </p:cNvPr>
            <p:cNvSpPr txBox="1"/>
            <p:nvPr/>
          </p:nvSpPr>
          <p:spPr>
            <a:xfrm>
              <a:off x="1291752" y="4975884"/>
              <a:ext cx="2304000" cy="25200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0" lvl="1"/>
              <a:r>
                <a:rPr lang="ru-RU" sz="1700" dirty="0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Новости о компании:</a:t>
              </a:r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6F6C9CB0-A3BE-A270-56D4-1BD4AE8683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1752" y="4638235"/>
              <a:ext cx="2304000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hlinkClick r:id="rId11"/>
            <a:extLst>
              <a:ext uri="{FF2B5EF4-FFF2-40B4-BE49-F238E27FC236}">
                <a16:creationId xmlns:a16="http://schemas.microsoft.com/office/drawing/2014/main" id="{7313F9BD-B515-10CC-6F5D-9288BCAB6ABE}"/>
              </a:ext>
            </a:extLst>
          </p:cNvPr>
          <p:cNvSpPr txBox="1"/>
          <p:nvPr/>
        </p:nvSpPr>
        <p:spPr>
          <a:xfrm>
            <a:off x="1291751" y="6272080"/>
            <a:ext cx="6370689" cy="163434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L="0" lvl="1"/>
            <a:endParaRPr lang="en-US" sz="1400" dirty="0">
              <a:solidFill>
                <a:schemeClr val="accent1"/>
              </a:solidFill>
              <a:cs typeface="Rubik" panose="02000604000000020004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249CC-0F1B-1A67-43A2-1ACB345D18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14"/>
            <a:ext cx="268094" cy="649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8545A7-6CBC-F4D7-0875-A10F45CB4E4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0" t="34744" r="16854" b="37184"/>
          <a:stretch/>
        </p:blipFill>
        <p:spPr>
          <a:xfrm>
            <a:off x="7313859" y="2156161"/>
            <a:ext cx="2564781" cy="2489522"/>
          </a:xfrm>
          <a:prstGeom prst="rect">
            <a:avLst/>
          </a:prstGeom>
        </p:spPr>
      </p:pic>
      <p:pic>
        <p:nvPicPr>
          <p:cNvPr id="2" name="Picture 5">
            <a:hlinkClick r:id="rId11"/>
            <a:extLst>
              <a:ext uri="{FF2B5EF4-FFF2-40B4-BE49-F238E27FC236}">
                <a16:creationId xmlns:a16="http://schemas.microsoft.com/office/drawing/2014/main" id="{CA47D11E-1086-0486-601B-C9DB026A475A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15" y="2010849"/>
            <a:ext cx="527134" cy="513548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8AC5D9-B818-D518-D1F3-E9F8AA517B3B}"/>
              </a:ext>
            </a:extLst>
          </p:cNvPr>
          <p:cNvSpPr txBox="1"/>
          <p:nvPr/>
        </p:nvSpPr>
        <p:spPr>
          <a:xfrm>
            <a:off x="698864" y="438314"/>
            <a:ext cx="10706555" cy="75346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lvl="1"/>
            <a:r>
              <a:rPr lang="ru-RU" sz="3600" b="1" dirty="0">
                <a:latin typeface="+mj-lt"/>
                <a:cs typeface="Rubik Medium" pitchFamily="2" charset="-79"/>
              </a:rPr>
              <a:t>Приглашаем к совместному пилотированию</a:t>
            </a:r>
          </a:p>
        </p:txBody>
      </p:sp>
    </p:spTree>
    <p:extLst>
      <p:ext uri="{BB962C8B-B14F-4D97-AF65-F5344CB8AC3E}">
        <p14:creationId xmlns:p14="http://schemas.microsoft.com/office/powerpoint/2010/main" val="2454021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1C1F88-3749-2CEB-B317-660F6603BA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947" r="30613"/>
          <a:stretch/>
        </p:blipFill>
        <p:spPr>
          <a:xfrm>
            <a:off x="0" y="-10758"/>
            <a:ext cx="12192000" cy="6858000"/>
          </a:xfrm>
          <a:prstGeom prst="rect">
            <a:avLst/>
          </a:prstGeom>
          <a:solidFill>
            <a:srgbClr val="F7F6F4"/>
          </a:solidFill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D8E92E83-F709-D971-1A1F-0F44F5B82F69}"/>
              </a:ext>
            </a:extLst>
          </p:cNvPr>
          <p:cNvSpPr/>
          <p:nvPr/>
        </p:nvSpPr>
        <p:spPr>
          <a:xfrm rot="1152799">
            <a:off x="6727455" y="3577872"/>
            <a:ext cx="2235200" cy="1016000"/>
          </a:xfrm>
          <a:prstGeom prst="ellipse">
            <a:avLst/>
          </a:prstGeom>
          <a:solidFill>
            <a:srgbClr val="F7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6244AC-B1C6-9AA7-7FB5-385537EFB681}"/>
              </a:ext>
            </a:extLst>
          </p:cNvPr>
          <p:cNvSpPr txBox="1"/>
          <p:nvPr/>
        </p:nvSpPr>
        <p:spPr>
          <a:xfrm>
            <a:off x="1623421" y="4239995"/>
            <a:ext cx="1800000" cy="33855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домофон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B8540C-0E7C-636C-B71D-B571F731A0B5}"/>
              </a:ext>
            </a:extLst>
          </p:cNvPr>
          <p:cNvSpPr txBox="1"/>
          <p:nvPr/>
        </p:nvSpPr>
        <p:spPr>
          <a:xfrm>
            <a:off x="1623421" y="3543207"/>
            <a:ext cx="1800000" cy="73866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/>
            <a:r>
              <a:rPr lang="en-US" sz="4800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1</a:t>
            </a:r>
            <a:endParaRPr lang="en-US" sz="3600" dirty="0">
              <a:solidFill>
                <a:schemeClr val="accent1"/>
              </a:solidFill>
              <a:latin typeface="Montserrat ExtraBold" panose="00000900000000000000" pitchFamily="2" charset="-52"/>
              <a:cs typeface="Rubik Medium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C8F03-F1AA-6B6B-0ED8-1EAA33C612EC}"/>
              </a:ext>
            </a:extLst>
          </p:cNvPr>
          <p:cNvSpPr txBox="1"/>
          <p:nvPr/>
        </p:nvSpPr>
        <p:spPr>
          <a:xfrm>
            <a:off x="1623421" y="5264224"/>
            <a:ext cx="1800000" cy="101566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/>
            <a:r>
              <a:rPr lang="ru-RU" sz="2200" b="1" dirty="0">
                <a:cs typeface="Rubik Medium" pitchFamily="2" charset="-79"/>
              </a:rPr>
              <a:t>Больше </a:t>
            </a:r>
            <a:br>
              <a:rPr lang="ru-RU" sz="2200" b="1" dirty="0">
                <a:cs typeface="Rubik Medium" pitchFamily="2" charset="-79"/>
              </a:rPr>
            </a:br>
            <a:r>
              <a:rPr lang="ru-RU" sz="2200" b="1" dirty="0">
                <a:cs typeface="Rubik Medium" pitchFamily="2" charset="-79"/>
              </a:rPr>
              <a:t>оборудования</a:t>
            </a:r>
          </a:p>
          <a:p>
            <a:pPr marL="0" lvl="1"/>
            <a:r>
              <a:rPr lang="ru-RU" sz="2200" b="1" dirty="0">
                <a:cs typeface="Rubik Medium" pitchFamily="2" charset="-79"/>
              </a:rPr>
              <a:t> </a:t>
            </a:r>
            <a:endParaRPr lang="en-US" sz="2200" b="1" dirty="0">
              <a:cs typeface="Rubik Medium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33E0A8-6DCC-11B2-E19C-A2F45E298D73}"/>
              </a:ext>
            </a:extLst>
          </p:cNvPr>
          <p:cNvSpPr txBox="1"/>
          <p:nvPr/>
        </p:nvSpPr>
        <p:spPr>
          <a:xfrm>
            <a:off x="6745362" y="4246167"/>
            <a:ext cx="2650840" cy="33855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пользователя МП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6B89A-4046-556F-FDC0-E70538590161}"/>
              </a:ext>
            </a:extLst>
          </p:cNvPr>
          <p:cNvSpPr txBox="1"/>
          <p:nvPr/>
        </p:nvSpPr>
        <p:spPr>
          <a:xfrm>
            <a:off x="6745362" y="3543207"/>
            <a:ext cx="2196000" cy="73866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/>
            <a:r>
              <a:rPr lang="en-US" sz="4800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32</a:t>
            </a:r>
            <a:endParaRPr lang="en-US" sz="3600" dirty="0">
              <a:solidFill>
                <a:schemeClr val="accent1"/>
              </a:solidFill>
              <a:latin typeface="Montserrat ExtraBold" panose="00000900000000000000" pitchFamily="2" charset="-52"/>
              <a:cs typeface="Rubik Medium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FEE1EF-B22E-352E-77C7-D07474C52263}"/>
              </a:ext>
            </a:extLst>
          </p:cNvPr>
          <p:cNvSpPr txBox="1"/>
          <p:nvPr/>
        </p:nvSpPr>
        <p:spPr>
          <a:xfrm>
            <a:off x="6745362" y="5270396"/>
            <a:ext cx="2429118" cy="101566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/>
            <a:r>
              <a:rPr lang="ru-RU" sz="2200" b="1" dirty="0">
                <a:cs typeface="Rubik Medium" pitchFamily="2" charset="-79"/>
              </a:rPr>
              <a:t>Больше установок </a:t>
            </a:r>
            <a:r>
              <a:rPr lang="ru-RU" sz="2200" dirty="0">
                <a:cs typeface="Rubik Medium" pitchFamily="2" charset="-79"/>
              </a:rPr>
              <a:t>мобильного приложения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74DC3-C3D7-5554-6E3E-9796FD2C516C}"/>
              </a:ext>
            </a:extLst>
          </p:cNvPr>
          <p:cNvSpPr txBox="1"/>
          <p:nvPr/>
        </p:nvSpPr>
        <p:spPr>
          <a:xfrm>
            <a:off x="4138672" y="4246167"/>
            <a:ext cx="1800000" cy="33855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жителей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BEEFA3-EB5E-286A-B6FB-3D53A1E12154}"/>
              </a:ext>
            </a:extLst>
          </p:cNvPr>
          <p:cNvSpPr txBox="1"/>
          <p:nvPr/>
        </p:nvSpPr>
        <p:spPr>
          <a:xfrm>
            <a:off x="4138672" y="3543207"/>
            <a:ext cx="1800000" cy="73866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/>
            <a:r>
              <a:rPr lang="en-US" sz="4800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105</a:t>
            </a:r>
            <a:endParaRPr lang="en-US" sz="3600" dirty="0">
              <a:solidFill>
                <a:schemeClr val="accent1"/>
              </a:solidFill>
              <a:latin typeface="Montserrat ExtraBold" panose="00000900000000000000" pitchFamily="2" charset="-52"/>
              <a:cs typeface="Rubik Medium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37F948-4176-C758-AC8F-4ED1AD514F6E}"/>
              </a:ext>
            </a:extLst>
          </p:cNvPr>
          <p:cNvSpPr txBox="1"/>
          <p:nvPr/>
        </p:nvSpPr>
        <p:spPr>
          <a:xfrm>
            <a:off x="4138670" y="5270396"/>
            <a:ext cx="1957329" cy="101566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/>
            <a:r>
              <a:rPr lang="ru-RU" sz="2200" b="1" dirty="0">
                <a:cs typeface="Rubik Medium" pitchFamily="2" charset="-79"/>
              </a:rPr>
              <a:t>Больше </a:t>
            </a:r>
            <a:br>
              <a:rPr lang="ru-RU" sz="2200" b="1" dirty="0">
                <a:cs typeface="Rubik Medium" pitchFamily="2" charset="-79"/>
              </a:rPr>
            </a:br>
            <a:r>
              <a:rPr lang="ru-RU" sz="2200" b="1" dirty="0">
                <a:cs typeface="Rubik Medium" pitchFamily="2" charset="-79"/>
              </a:rPr>
              <a:t>пользователей </a:t>
            </a:r>
            <a:r>
              <a:rPr lang="ru-RU" sz="2200" dirty="0">
                <a:cs typeface="Rubik Medium" pitchFamily="2" charset="-79"/>
              </a:rPr>
              <a:t>платформы</a:t>
            </a:r>
            <a:endParaRPr lang="en-US" sz="2200" dirty="0">
              <a:cs typeface="Rubik Medium" pitchFamily="2" charset="-79"/>
            </a:endParaRPr>
          </a:p>
        </p:txBody>
      </p:sp>
      <p:sp>
        <p:nvSpPr>
          <p:cNvPr id="19" name="Стрелка: пятиугольник 18">
            <a:extLst>
              <a:ext uri="{FF2B5EF4-FFF2-40B4-BE49-F238E27FC236}">
                <a16:creationId xmlns:a16="http://schemas.microsoft.com/office/drawing/2014/main" id="{9058E034-A289-4BA5-1F3C-E67AD0538E3B}"/>
              </a:ext>
            </a:extLst>
          </p:cNvPr>
          <p:cNvSpPr/>
          <p:nvPr/>
        </p:nvSpPr>
        <p:spPr>
          <a:xfrm>
            <a:off x="750740" y="4721297"/>
            <a:ext cx="8759020" cy="432000"/>
          </a:xfrm>
          <a:prstGeom prst="homePlate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solidFill>
                <a:schemeClr val="bg1"/>
              </a:solidFill>
              <a:latin typeface="FF Good Pro" panose="020B0504020101020102" pitchFamily="34" charset="-52"/>
              <a:cs typeface="FF Good Pro" panose="020B0504020101020102" pitchFamily="34" charset="-5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A0FC4D-0BC3-0497-4667-E5BB0F816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434" y="1949322"/>
            <a:ext cx="2757744" cy="49026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A8979DB-8974-E058-3541-BDFA1C503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444476" y="4669822"/>
            <a:ext cx="534950" cy="5349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45B0C5-73F3-C892-8749-D3E0E9B01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6040457" y="4669822"/>
            <a:ext cx="534950" cy="53495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326C5D6-02FE-442E-A693-8DED17D11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38115" y="3696539"/>
            <a:ext cx="432000" cy="432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4A1EB33-D606-6D23-2B5F-B8E91EED35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01126" y="3696539"/>
            <a:ext cx="432000" cy="432000"/>
          </a:xfrm>
          <a:prstGeom prst="rect">
            <a:avLst/>
          </a:prstGeom>
        </p:spPr>
      </p:pic>
      <p:pic>
        <p:nvPicPr>
          <p:cNvPr id="28" name="Рисунок 56">
            <a:extLst>
              <a:ext uri="{FF2B5EF4-FFF2-40B4-BE49-F238E27FC236}">
                <a16:creationId xmlns:a16="http://schemas.microsoft.com/office/drawing/2014/main" id="{181A00B4-FE43-BCC4-CCB0-2EDDD30212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15078" y="3696539"/>
            <a:ext cx="432000" cy="432000"/>
          </a:xfrm>
          <a:prstGeom prst="rect">
            <a:avLst/>
          </a:prstGeom>
        </p:spPr>
      </p:pic>
      <p:pic>
        <p:nvPicPr>
          <p:cNvPr id="30" name="Google Shape;276;p49" descr="Изображение выглядит как текст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CA241E79-FB43-98B0-4068-7F18CB26DD3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24032" t="-503" r="-2945"/>
          <a:stretch/>
        </p:blipFill>
        <p:spPr>
          <a:xfrm>
            <a:off x="0" y="3314793"/>
            <a:ext cx="1262227" cy="321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1DEB6F-D52E-43E0-CD62-B04C5A3D92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14"/>
            <a:ext cx="268094" cy="6490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CD3F59-3B9C-517F-3FD8-D86287A71BBA}"/>
              </a:ext>
            </a:extLst>
          </p:cNvPr>
          <p:cNvSpPr txBox="1"/>
          <p:nvPr/>
        </p:nvSpPr>
        <p:spPr>
          <a:xfrm>
            <a:off x="698864" y="438314"/>
            <a:ext cx="9471296" cy="1445384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lvl="1"/>
            <a:r>
              <a:rPr lang="ru-RU" sz="3600" b="1" dirty="0">
                <a:latin typeface="+mj-lt"/>
                <a:cs typeface="Rubik Medium" pitchFamily="2" charset="-79"/>
              </a:rPr>
              <a:t>Оборудование как воронка</a:t>
            </a:r>
          </a:p>
        </p:txBody>
      </p:sp>
    </p:spTree>
    <p:extLst>
      <p:ext uri="{BB962C8B-B14F-4D97-AF65-F5344CB8AC3E}">
        <p14:creationId xmlns:p14="http://schemas.microsoft.com/office/powerpoint/2010/main" val="2625466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6EE09DE-D2DF-1B78-260B-BE5597E681B4}"/>
              </a:ext>
            </a:extLst>
          </p:cNvPr>
          <p:cNvSpPr txBox="1"/>
          <p:nvPr/>
        </p:nvSpPr>
        <p:spPr>
          <a:xfrm>
            <a:off x="698864" y="438314"/>
            <a:ext cx="9471296" cy="75346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lvl="1"/>
            <a:r>
              <a:rPr lang="ru-RU" sz="3600" b="1" dirty="0">
                <a:latin typeface="+mj-lt"/>
                <a:cs typeface="Rubik Medium" pitchFamily="2" charset="-79"/>
              </a:rPr>
              <a:t>Спутник – ключевые метрики </a:t>
            </a:r>
          </a:p>
        </p:txBody>
      </p: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371B468A-13BE-9F81-6867-B5EB01619DC5}"/>
              </a:ext>
            </a:extLst>
          </p:cNvPr>
          <p:cNvCxnSpPr>
            <a:cxnSpLocks/>
          </p:cNvCxnSpPr>
          <p:nvPr/>
        </p:nvCxnSpPr>
        <p:spPr>
          <a:xfrm>
            <a:off x="698864" y="3271996"/>
            <a:ext cx="1103108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oogle Shape;262;p48">
            <a:extLst>
              <a:ext uri="{FF2B5EF4-FFF2-40B4-BE49-F238E27FC236}">
                <a16:creationId xmlns:a16="http://schemas.microsoft.com/office/drawing/2014/main" id="{4C7DE07E-6562-3CC4-1C64-ADAC16A267A2}"/>
              </a:ext>
            </a:extLst>
          </p:cNvPr>
          <p:cNvSpPr/>
          <p:nvPr/>
        </p:nvSpPr>
        <p:spPr>
          <a:xfrm>
            <a:off x="2235193" y="2428739"/>
            <a:ext cx="370101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lt1"/>
              </a:buClr>
              <a:buSzPts val="1100"/>
            </a:pPr>
            <a:r>
              <a:rPr lang="ru-RU" sz="2000" b="1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выручка компании </a:t>
            </a:r>
            <a:br>
              <a:rPr lang="ru-RU" sz="2000" b="1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ru-RU" sz="2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за 2022 год</a:t>
            </a:r>
          </a:p>
        </p:txBody>
      </p:sp>
      <p:sp>
        <p:nvSpPr>
          <p:cNvPr id="19" name="Google Shape;256;p48">
            <a:extLst>
              <a:ext uri="{FF2B5EF4-FFF2-40B4-BE49-F238E27FC236}">
                <a16:creationId xmlns:a16="http://schemas.microsoft.com/office/drawing/2014/main" id="{161CE000-48DE-4574-FFD8-AB60C010B90A}"/>
              </a:ext>
            </a:extLst>
          </p:cNvPr>
          <p:cNvSpPr/>
          <p:nvPr/>
        </p:nvSpPr>
        <p:spPr>
          <a:xfrm>
            <a:off x="6738250" y="2439625"/>
            <a:ext cx="446023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33866">
              <a:buClr>
                <a:schemeClr val="dk1"/>
              </a:buClr>
              <a:buSzPts val="800"/>
            </a:pPr>
            <a:r>
              <a:rPr lang="ru-RU" sz="2000" b="1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рост выручки</a:t>
            </a:r>
            <a:br>
              <a:rPr lang="ru-RU" sz="2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ru-RU" sz="2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от 2021 к 2022 году</a:t>
            </a:r>
          </a:p>
        </p:txBody>
      </p:sp>
      <p:pic>
        <p:nvPicPr>
          <p:cNvPr id="59" name="Рисунок 24">
            <a:extLst>
              <a:ext uri="{FF2B5EF4-FFF2-40B4-BE49-F238E27FC236}">
                <a16:creationId xmlns:a16="http://schemas.microsoft.com/office/drawing/2014/main" id="{E3902E9E-269D-CC8E-56F7-FE85D3DDC5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0336" y="1899806"/>
            <a:ext cx="468000" cy="46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613583-A04C-DEE7-6666-51727F00D854}"/>
              </a:ext>
            </a:extLst>
          </p:cNvPr>
          <p:cNvSpPr txBox="1"/>
          <p:nvPr/>
        </p:nvSpPr>
        <p:spPr>
          <a:xfrm rot="16200000">
            <a:off x="308135" y="2172006"/>
            <a:ext cx="1273901" cy="49244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/>
            <a:r>
              <a:rPr lang="ru-RU" sz="3200" dirty="0">
                <a:latin typeface="+mj-lt"/>
                <a:cs typeface="Rubik Medium" pitchFamily="2" charset="-79"/>
              </a:rPr>
              <a:t>2022</a:t>
            </a:r>
          </a:p>
        </p:txBody>
      </p:sp>
      <p:sp>
        <p:nvSpPr>
          <p:cNvPr id="8" name="Google Shape;262;p48">
            <a:extLst>
              <a:ext uri="{FF2B5EF4-FFF2-40B4-BE49-F238E27FC236}">
                <a16:creationId xmlns:a16="http://schemas.microsoft.com/office/drawing/2014/main" id="{6BD292F3-E231-60D9-C565-9057400EF7EA}"/>
              </a:ext>
            </a:extLst>
          </p:cNvPr>
          <p:cNvSpPr/>
          <p:nvPr/>
        </p:nvSpPr>
        <p:spPr>
          <a:xfrm>
            <a:off x="2300618" y="6073381"/>
            <a:ext cx="370101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lt1"/>
              </a:buClr>
              <a:buSzPts val="1100"/>
            </a:pPr>
            <a:r>
              <a:rPr lang="ru" sz="2000" b="1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количество пользователей </a:t>
            </a:r>
            <a:br>
              <a:rPr lang="ru" sz="2000" b="1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ru" sz="2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мобильного приложения</a:t>
            </a:r>
            <a:endParaRPr sz="2000" dirty="0">
              <a:solidFill>
                <a:srgbClr val="000000"/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256;p48">
            <a:extLst>
              <a:ext uri="{FF2B5EF4-FFF2-40B4-BE49-F238E27FC236}">
                <a16:creationId xmlns:a16="http://schemas.microsoft.com/office/drawing/2014/main" id="{415F3B49-E595-0561-2354-038793E17918}"/>
              </a:ext>
            </a:extLst>
          </p:cNvPr>
          <p:cNvSpPr/>
          <p:nvPr/>
        </p:nvSpPr>
        <p:spPr>
          <a:xfrm>
            <a:off x="6803675" y="6084267"/>
            <a:ext cx="446023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33866">
              <a:buClr>
                <a:schemeClr val="dk1"/>
              </a:buClr>
              <a:buSzPts val="800"/>
            </a:pPr>
            <a:r>
              <a:rPr lang="ru" sz="2000" b="1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ежемесячный рост </a:t>
            </a:r>
            <a:r>
              <a:rPr lang="ru" sz="2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пользователей мобильного приложения</a:t>
            </a:r>
            <a:endParaRPr sz="2000" dirty="0"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56;p48">
            <a:extLst>
              <a:ext uri="{FF2B5EF4-FFF2-40B4-BE49-F238E27FC236}">
                <a16:creationId xmlns:a16="http://schemas.microsoft.com/office/drawing/2014/main" id="{A8616803-098A-337F-6527-313FA8811B5E}"/>
              </a:ext>
            </a:extLst>
          </p:cNvPr>
          <p:cNvSpPr/>
          <p:nvPr/>
        </p:nvSpPr>
        <p:spPr>
          <a:xfrm>
            <a:off x="6737033" y="4389949"/>
            <a:ext cx="446023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33866">
              <a:buClr>
                <a:schemeClr val="dk1"/>
              </a:buClr>
              <a:buSzPts val="800"/>
            </a:pPr>
            <a:r>
              <a:rPr lang="ru-RU" sz="2000" b="1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ежемесячный рост </a:t>
            </a:r>
            <a:br>
              <a:rPr lang="ru-RU" sz="2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ru-RU" sz="2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экосистемных подписок</a:t>
            </a:r>
          </a:p>
        </p:txBody>
      </p:sp>
      <p:sp>
        <p:nvSpPr>
          <p:cNvPr id="35" name="Google Shape;262;p48">
            <a:extLst>
              <a:ext uri="{FF2B5EF4-FFF2-40B4-BE49-F238E27FC236}">
                <a16:creationId xmlns:a16="http://schemas.microsoft.com/office/drawing/2014/main" id="{94A9BB24-7648-3991-089F-A4B5C5EC595B}"/>
              </a:ext>
            </a:extLst>
          </p:cNvPr>
          <p:cNvSpPr/>
          <p:nvPr/>
        </p:nvSpPr>
        <p:spPr>
          <a:xfrm>
            <a:off x="2233976" y="4379063"/>
            <a:ext cx="370101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lt1"/>
              </a:buClr>
              <a:buSzPts val="1100"/>
            </a:pPr>
            <a:r>
              <a:rPr lang="ru-RU" sz="2000" b="1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экосистемных подписок </a:t>
            </a:r>
            <a:br>
              <a:rPr lang="ru-RU" sz="2000" b="1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ru-RU" sz="2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в месяц</a:t>
            </a:r>
          </a:p>
        </p:txBody>
      </p:sp>
      <p:pic>
        <p:nvPicPr>
          <p:cNvPr id="58" name="Рисунок 56">
            <a:extLst>
              <a:ext uri="{FF2B5EF4-FFF2-40B4-BE49-F238E27FC236}">
                <a16:creationId xmlns:a16="http://schemas.microsoft.com/office/drawing/2014/main" id="{75482588-6E80-5A0B-5D7E-4CCAB6C7E8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9418" y="5610891"/>
            <a:ext cx="468000" cy="4680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C8C277C-E6A1-8552-03E7-7A01801B04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0337" y="3898347"/>
            <a:ext cx="468000" cy="46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112BFF-69C1-B834-C7CF-D685A1B38169}"/>
              </a:ext>
            </a:extLst>
          </p:cNvPr>
          <p:cNvSpPr txBox="1"/>
          <p:nvPr/>
        </p:nvSpPr>
        <p:spPr>
          <a:xfrm rot="16200000">
            <a:off x="-359058" y="4546736"/>
            <a:ext cx="2608287" cy="49244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 algn="r"/>
            <a:r>
              <a:rPr lang="ru-RU" sz="2000" dirty="0">
                <a:latin typeface="+mj-lt"/>
                <a:cs typeface="Rubik Medium" pitchFamily="2" charset="-79"/>
              </a:rPr>
              <a:t>июнь</a:t>
            </a:r>
            <a:r>
              <a:rPr lang="ru-RU" sz="3200" dirty="0">
                <a:latin typeface="+mj-lt"/>
                <a:cs typeface="Rubik Medium" pitchFamily="2" charset="-79"/>
              </a:rPr>
              <a:t>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83B5EF-609C-AF95-EEEB-8B429A450B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14"/>
            <a:ext cx="268094" cy="6490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1A2E6A-EE29-09D7-32E8-617B325D5E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62212" y="1683806"/>
            <a:ext cx="684000" cy="684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D24DFA-AA8B-744B-0417-38F2DF0782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183" y="5265012"/>
            <a:ext cx="806920" cy="806920"/>
          </a:xfrm>
          <a:prstGeom prst="rect">
            <a:avLst/>
          </a:prstGeom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03B867-1A7C-585C-8E6C-E6E7A49A6882}"/>
              </a:ext>
            </a:extLst>
          </p:cNvPr>
          <p:cNvSpPr txBox="1"/>
          <p:nvPr/>
        </p:nvSpPr>
        <p:spPr>
          <a:xfrm>
            <a:off x="2231537" y="1778109"/>
            <a:ext cx="3385456" cy="738664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48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220 </a:t>
            </a:r>
            <a:r>
              <a:rPr lang="ru-RU" sz="36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млн. ₽</a:t>
            </a:r>
            <a:endParaRPr lang="ru-RU" sz="4800" b="1" dirty="0">
              <a:solidFill>
                <a:schemeClr val="accent1"/>
              </a:solidFill>
              <a:latin typeface="Montserrat ExtraBold" panose="00000900000000000000" pitchFamily="2" charset="-52"/>
              <a:cs typeface="Rubik Medium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977F6C-4B40-55B2-1046-BBEF12209605}"/>
              </a:ext>
            </a:extLst>
          </p:cNvPr>
          <p:cNvSpPr txBox="1"/>
          <p:nvPr/>
        </p:nvSpPr>
        <p:spPr>
          <a:xfrm>
            <a:off x="2300618" y="5440595"/>
            <a:ext cx="3385456" cy="738664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48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2 093 000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1026D4-5557-6A50-CE90-0C81D918770F}"/>
              </a:ext>
            </a:extLst>
          </p:cNvPr>
          <p:cNvSpPr txBox="1"/>
          <p:nvPr/>
        </p:nvSpPr>
        <p:spPr>
          <a:xfrm>
            <a:off x="2231537" y="3737954"/>
            <a:ext cx="3385456" cy="738664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48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30 012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6F907F-A624-6414-6451-D0400CFEA9B6}"/>
              </a:ext>
            </a:extLst>
          </p:cNvPr>
          <p:cNvSpPr txBox="1"/>
          <p:nvPr/>
        </p:nvSpPr>
        <p:spPr>
          <a:xfrm>
            <a:off x="6734594" y="1571633"/>
            <a:ext cx="3385456" cy="1015663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66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34%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29032E-5EA3-7C79-BF30-11D483B00974}"/>
              </a:ext>
            </a:extLst>
          </p:cNvPr>
          <p:cNvSpPr txBox="1"/>
          <p:nvPr/>
        </p:nvSpPr>
        <p:spPr>
          <a:xfrm>
            <a:off x="6803675" y="5234119"/>
            <a:ext cx="3385456" cy="1015663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66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5%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2DE736-7B73-A6E9-236A-4DD6798FF336}"/>
              </a:ext>
            </a:extLst>
          </p:cNvPr>
          <p:cNvSpPr txBox="1"/>
          <p:nvPr/>
        </p:nvSpPr>
        <p:spPr>
          <a:xfrm>
            <a:off x="6734594" y="3531478"/>
            <a:ext cx="3385456" cy="1015663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66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19%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F4F7094-CD7B-C5EA-4251-0E156E423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8995" r="10873" b="22429"/>
          <a:stretch/>
        </p:blipFill>
        <p:spPr bwMode="auto">
          <a:xfrm>
            <a:off x="10891183" y="3734556"/>
            <a:ext cx="745460" cy="74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286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F6FA2EDD-D165-BDD6-D70D-CD5624C71F43}"/>
              </a:ext>
            </a:extLst>
          </p:cNvPr>
          <p:cNvCxnSpPr>
            <a:cxnSpLocks/>
            <a:stCxn id="23" idx="1"/>
            <a:endCxn id="22" idx="3"/>
          </p:cNvCxnSpPr>
          <p:nvPr/>
        </p:nvCxnSpPr>
        <p:spPr>
          <a:xfrm flipH="1">
            <a:off x="4222424" y="3822542"/>
            <a:ext cx="3983964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" name="TextBox 310">
            <a:extLst>
              <a:ext uri="{FF2B5EF4-FFF2-40B4-BE49-F238E27FC236}">
                <a16:creationId xmlns:a16="http://schemas.microsoft.com/office/drawing/2014/main" id="{93F697DF-D5D1-DC60-E112-21408E6E405C}"/>
              </a:ext>
            </a:extLst>
          </p:cNvPr>
          <p:cNvSpPr txBox="1"/>
          <p:nvPr/>
        </p:nvSpPr>
        <p:spPr>
          <a:xfrm>
            <a:off x="698864" y="438314"/>
            <a:ext cx="8746078" cy="75346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lvl="1"/>
            <a:r>
              <a:rPr lang="ru-RU" sz="3600" b="1" dirty="0">
                <a:latin typeface="+mj-lt"/>
                <a:cs typeface="Rubik Medium" pitchFamily="2" charset="-79"/>
              </a:rPr>
              <a:t>1. Оборудование</a:t>
            </a:r>
            <a:endParaRPr lang="ru-RU" sz="4400" b="1" dirty="0">
              <a:latin typeface="+mj-lt"/>
              <a:cs typeface="Rubik Medium" pitchFamily="2" charset="-79"/>
            </a:endParaRPr>
          </a:p>
        </p:txBody>
      </p:sp>
      <p:pic>
        <p:nvPicPr>
          <p:cNvPr id="2" name="Google Shape;276;p49" descr="Изображение выглядит как текст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17CF2384-E044-BA61-B4DD-D6772960A7E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61" t="-502" r="-2946"/>
          <a:stretch/>
        </p:blipFill>
        <p:spPr>
          <a:xfrm>
            <a:off x="4965638" y="1325964"/>
            <a:ext cx="2497537" cy="4993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89C79B1-52F6-2460-02C5-147201ADC7B7}"/>
              </a:ext>
            </a:extLst>
          </p:cNvPr>
          <p:cNvGrpSpPr/>
          <p:nvPr/>
        </p:nvGrpSpPr>
        <p:grpSpPr>
          <a:xfrm>
            <a:off x="698864" y="2195501"/>
            <a:ext cx="3523560" cy="3254081"/>
            <a:chOff x="879980" y="2203314"/>
            <a:chExt cx="3523560" cy="3254081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088BE609-4C16-39E1-2499-7935995C5D1D}"/>
                </a:ext>
              </a:extLst>
            </p:cNvPr>
            <p:cNvSpPr/>
            <p:nvPr/>
          </p:nvSpPr>
          <p:spPr>
            <a:xfrm>
              <a:off x="879980" y="2203314"/>
              <a:ext cx="3523560" cy="3254081"/>
            </a:xfrm>
            <a:prstGeom prst="roundRect">
              <a:avLst>
                <a:gd name="adj" fmla="val 4844"/>
              </a:avLst>
            </a:prstGeom>
            <a:solidFill>
              <a:schemeClr val="bg2">
                <a:lumMod val="95000"/>
              </a:schemeClr>
            </a:solidFill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19460A-C1B1-733C-167E-001920294C63}"/>
                </a:ext>
              </a:extLst>
            </p:cNvPr>
            <p:cNvSpPr txBox="1"/>
            <p:nvPr/>
          </p:nvSpPr>
          <p:spPr>
            <a:xfrm>
              <a:off x="1202864" y="3308061"/>
              <a:ext cx="2952000" cy="2031325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/>
            <a:p>
              <a:pPr marL="0" lvl="1" algn="r"/>
              <a:r>
                <a:rPr lang="ru-RU" sz="2200" dirty="0">
                  <a:cs typeface="Rubik Medium" pitchFamily="2" charset="-79"/>
                </a:rPr>
                <a:t>IP домофон Спутник </a:t>
              </a:r>
              <a:br>
                <a:rPr lang="en-US" sz="2200" dirty="0">
                  <a:cs typeface="Rubik Medium" pitchFamily="2" charset="-79"/>
                </a:rPr>
              </a:br>
              <a:r>
                <a:rPr lang="ru-RU" sz="2200" dirty="0">
                  <a:cs typeface="Rubik Medium" pitchFamily="2" charset="-79"/>
                </a:rPr>
                <a:t>один из лидеров по продажам на рынке СНГ, потому что  </a:t>
              </a:r>
              <a:r>
                <a:rPr lang="ru-RU" sz="2200" b="1" dirty="0">
                  <a:cs typeface="Rubik Medium" pitchFamily="2" charset="-79"/>
                </a:rPr>
                <a:t>облачный – </a:t>
              </a:r>
              <a:r>
                <a:rPr lang="ru-RU" sz="2200" b="1" dirty="0">
                  <a:solidFill>
                    <a:schemeClr val="accent1"/>
                  </a:solidFill>
                  <a:cs typeface="Rubik Medium" pitchFamily="2" charset="-79"/>
                </a:rPr>
                <a:t>доступнее конкурентов </a:t>
              </a:r>
              <a:br>
                <a:rPr lang="en-US" sz="2200" b="1" dirty="0">
                  <a:cs typeface="Rubik Medium" pitchFamily="2" charset="-79"/>
                </a:rPr>
              </a:br>
              <a:r>
                <a:rPr lang="ru-RU" sz="2200" b="1" dirty="0">
                  <a:cs typeface="Rubik Medium" pitchFamily="2" charset="-79"/>
                </a:rPr>
                <a:t>в два раза</a:t>
              </a:r>
              <a:endParaRPr lang="ru-RU" sz="2200" dirty="0">
                <a:cs typeface="Rubik Medium" pitchFamily="2" charset="-79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77BCC69-7139-CC8B-9FCB-5895F2254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22864" y="2548911"/>
              <a:ext cx="432000" cy="432000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312E656-1A1B-A525-CCAA-5AB607C0BCA1}"/>
              </a:ext>
            </a:extLst>
          </p:cNvPr>
          <p:cNvGrpSpPr/>
          <p:nvPr/>
        </p:nvGrpSpPr>
        <p:grpSpPr>
          <a:xfrm>
            <a:off x="8206388" y="2195501"/>
            <a:ext cx="3523560" cy="3254081"/>
            <a:chOff x="7788461" y="2203314"/>
            <a:chExt cx="3523560" cy="3254081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BD920A1E-0302-46D3-84F5-0A5A7A06953C}"/>
                </a:ext>
              </a:extLst>
            </p:cNvPr>
            <p:cNvSpPr/>
            <p:nvPr/>
          </p:nvSpPr>
          <p:spPr>
            <a:xfrm>
              <a:off x="7788461" y="2203314"/>
              <a:ext cx="3523560" cy="3254081"/>
            </a:xfrm>
            <a:prstGeom prst="roundRect">
              <a:avLst>
                <a:gd name="adj" fmla="val 4844"/>
              </a:avLst>
            </a:prstGeom>
            <a:solidFill>
              <a:schemeClr val="bg2">
                <a:lumMod val="95000"/>
              </a:schemeClr>
            </a:solidFill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885FC5-CF73-FF31-0F28-E75160B4973F}"/>
                </a:ext>
              </a:extLst>
            </p:cNvPr>
            <p:cNvSpPr txBox="1"/>
            <p:nvPr/>
          </p:nvSpPr>
          <p:spPr>
            <a:xfrm>
              <a:off x="8037136" y="3308061"/>
              <a:ext cx="2952000" cy="2031325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/>
            <a:p>
              <a:pPr marL="0" lvl="1"/>
              <a:r>
                <a:rPr lang="ru-RU" sz="2200" dirty="0">
                  <a:cs typeface="Rubik Medium" pitchFamily="2" charset="-79"/>
                </a:rPr>
                <a:t>Производство оборудования локализовано в </a:t>
              </a:r>
              <a:br>
                <a:rPr lang="en-US" sz="2200" dirty="0">
                  <a:cs typeface="Rubik Medium" pitchFamily="2" charset="-79"/>
                </a:rPr>
              </a:br>
              <a:r>
                <a:rPr lang="ru-RU" sz="2200" b="1" dirty="0">
                  <a:solidFill>
                    <a:schemeClr val="accent1"/>
                  </a:solidFill>
                  <a:cs typeface="Rubik Medium" pitchFamily="2" charset="-79"/>
                </a:rPr>
                <a:t>Республики Беларусь </a:t>
              </a:r>
              <a:endParaRPr lang="en-US" sz="2200" b="1" dirty="0">
                <a:solidFill>
                  <a:schemeClr val="accent1"/>
                </a:solidFill>
                <a:cs typeface="Rubik Medium" pitchFamily="2" charset="-79"/>
              </a:endParaRPr>
            </a:p>
            <a:p>
              <a:pPr marL="0" lvl="1"/>
              <a:r>
                <a:rPr lang="ru-RU" sz="2200" dirty="0">
                  <a:cs typeface="Rubik Medium" pitchFamily="2" charset="-79"/>
                </a:rPr>
                <a:t>на территории завода Электрум (Пирс – 2000)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3CC1D8A-60C2-E23A-2468-0EBEA0DA9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21030" y="2548911"/>
              <a:ext cx="432000" cy="432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75346E-92CA-B3A4-1BA3-89D71119CB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14"/>
            <a:ext cx="268094" cy="6490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E488D5-9413-2FB0-215A-D18A8D1D1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32745" y="418858"/>
            <a:ext cx="453335" cy="45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43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58A6209-1AE5-D5F5-F2AA-79794BCE24F1}"/>
              </a:ext>
            </a:extLst>
          </p:cNvPr>
          <p:cNvSpPr txBox="1"/>
          <p:nvPr/>
        </p:nvSpPr>
        <p:spPr>
          <a:xfrm>
            <a:off x="698864" y="438314"/>
            <a:ext cx="8746078" cy="75346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lvl="1"/>
            <a:r>
              <a:rPr lang="ru-RU" sz="3600" b="1" dirty="0">
                <a:latin typeface="+mj-lt"/>
                <a:cs typeface="Rubik Medium" pitchFamily="2" charset="-79"/>
              </a:rPr>
              <a:t>1. Оборудование – метрики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5C02049F-8D79-B96F-2C77-FDFC04865A28}"/>
              </a:ext>
            </a:extLst>
          </p:cNvPr>
          <p:cNvSpPr txBox="1"/>
          <p:nvPr/>
        </p:nvSpPr>
        <p:spPr>
          <a:xfrm>
            <a:off x="8590797" y="2944360"/>
            <a:ext cx="3025970" cy="1015663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en-US" sz="2200" dirty="0">
                <a:cs typeface="Rubik Medium" pitchFamily="2" charset="-79"/>
              </a:rPr>
              <a:t>IP </a:t>
            </a:r>
            <a:r>
              <a:rPr lang="ru-RU" sz="2200" dirty="0">
                <a:cs typeface="Rubik Medium" pitchFamily="2" charset="-79"/>
              </a:rPr>
              <a:t>домофонов на рынке России продано нашей компанией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29324646-2F71-01D1-9D47-D5104500560B}"/>
              </a:ext>
            </a:extLst>
          </p:cNvPr>
          <p:cNvSpPr txBox="1"/>
          <p:nvPr/>
        </p:nvSpPr>
        <p:spPr>
          <a:xfrm>
            <a:off x="998361" y="5392737"/>
            <a:ext cx="2819626" cy="67710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произведено </a:t>
            </a:r>
            <a:br>
              <a:rPr lang="ru-RU" sz="2200" dirty="0">
                <a:cs typeface="Rubik Medium" pitchFamily="2" charset="-79"/>
              </a:rPr>
            </a:br>
            <a:r>
              <a:rPr lang="en-US" sz="2200" dirty="0">
                <a:cs typeface="Rubik Medium" pitchFamily="2" charset="-79"/>
              </a:rPr>
              <a:t>IP </a:t>
            </a:r>
            <a:r>
              <a:rPr lang="ru-RU" sz="2200" dirty="0">
                <a:cs typeface="Rubik Medium" pitchFamily="2" charset="-79"/>
              </a:rPr>
              <a:t>домофонов</a:t>
            </a:r>
            <a:r>
              <a:rPr lang="en-US" sz="2200" dirty="0">
                <a:cs typeface="Rubik Medium" pitchFamily="2" charset="-79"/>
              </a:rPr>
              <a:t> </a:t>
            </a:r>
            <a:r>
              <a:rPr lang="ru-RU" sz="2200" dirty="0">
                <a:cs typeface="Rubik Medium" pitchFamily="2" charset="-79"/>
              </a:rPr>
              <a:t>Спутник</a:t>
            </a: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849D5D39-024A-2CDB-BCBF-95D9085ADDB9}"/>
              </a:ext>
            </a:extLst>
          </p:cNvPr>
          <p:cNvSpPr txBox="1"/>
          <p:nvPr/>
        </p:nvSpPr>
        <p:spPr>
          <a:xfrm>
            <a:off x="998361" y="4480115"/>
            <a:ext cx="3385456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54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52 500</a:t>
            </a: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70E81473-A956-B995-D1FB-835D6933A7F0}"/>
              </a:ext>
            </a:extLst>
          </p:cNvPr>
          <p:cNvSpPr txBox="1"/>
          <p:nvPr/>
        </p:nvSpPr>
        <p:spPr>
          <a:xfrm>
            <a:off x="8590797" y="5311112"/>
            <a:ext cx="3009537" cy="135421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средняя цена за один </a:t>
            </a:r>
            <a:br>
              <a:rPr lang="ru-RU" sz="2200" dirty="0">
                <a:cs typeface="Rubik Medium" pitchFamily="2" charset="-79"/>
              </a:rPr>
            </a:br>
            <a:r>
              <a:rPr lang="ru-RU" sz="2200" dirty="0">
                <a:cs typeface="Rubik Medium" pitchFamily="2" charset="-79"/>
              </a:rPr>
              <a:t>IP домофон Спутник </a:t>
            </a:r>
          </a:p>
          <a:p>
            <a:pPr marL="0" lvl="1"/>
            <a:r>
              <a:rPr lang="ru-RU" sz="2200" dirty="0">
                <a:cs typeface="Rubik Medium" pitchFamily="2" charset="-79"/>
              </a:rPr>
              <a:t>в 2023 году</a:t>
            </a:r>
          </a:p>
          <a:p>
            <a:pPr marL="0" lvl="1"/>
            <a:endParaRPr lang="ru-RU" sz="2200" dirty="0">
              <a:cs typeface="Rubik Medium" pitchFamily="2" charset="-79"/>
            </a:endParaRP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1E1B622D-A311-6AB7-8B72-D91C387A391D}"/>
              </a:ext>
            </a:extLst>
          </p:cNvPr>
          <p:cNvSpPr txBox="1"/>
          <p:nvPr/>
        </p:nvSpPr>
        <p:spPr>
          <a:xfrm>
            <a:off x="8590797" y="4398490"/>
            <a:ext cx="3385456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54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14 800₽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3E708013-F5ED-C6C6-787E-B232846EA167}"/>
              </a:ext>
            </a:extLst>
          </p:cNvPr>
          <p:cNvSpPr txBox="1"/>
          <p:nvPr/>
        </p:nvSpPr>
        <p:spPr>
          <a:xfrm>
            <a:off x="4781138" y="2929730"/>
            <a:ext cx="3025970" cy="1015663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продано </a:t>
            </a:r>
            <a:r>
              <a:rPr lang="en-US" sz="2200" dirty="0">
                <a:cs typeface="Rubik Medium" pitchFamily="2" charset="-79"/>
              </a:rPr>
              <a:t>IP </a:t>
            </a:r>
            <a:r>
              <a:rPr lang="ru-RU" sz="2200" dirty="0">
                <a:cs typeface="Rubik Medium" pitchFamily="2" charset="-79"/>
              </a:rPr>
              <a:t>домофонов </a:t>
            </a:r>
            <a:r>
              <a:rPr lang="en-US" sz="2200" dirty="0">
                <a:cs typeface="Rubik Medium" pitchFamily="2" charset="-79"/>
              </a:rPr>
              <a:t>SMB</a:t>
            </a:r>
            <a:r>
              <a:rPr lang="ru-RU" sz="2200" dirty="0">
                <a:cs typeface="Rubik Medium" pitchFamily="2" charset="-79"/>
              </a:rPr>
              <a:t> (малым и средним) партнерам</a:t>
            </a: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FB0F2300-04C4-7A97-54D8-72836C4B9F83}"/>
              </a:ext>
            </a:extLst>
          </p:cNvPr>
          <p:cNvSpPr txBox="1"/>
          <p:nvPr/>
        </p:nvSpPr>
        <p:spPr>
          <a:xfrm>
            <a:off x="4781139" y="2017108"/>
            <a:ext cx="2819627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54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28 500</a:t>
            </a: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51D732C5-BC81-B75E-1EA0-96CE601807AC}"/>
              </a:ext>
            </a:extLst>
          </p:cNvPr>
          <p:cNvSpPr txBox="1"/>
          <p:nvPr/>
        </p:nvSpPr>
        <p:spPr>
          <a:xfrm>
            <a:off x="4781140" y="5311112"/>
            <a:ext cx="3009537" cy="1015663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продано </a:t>
            </a:r>
            <a:r>
              <a:rPr lang="en-US" sz="2200" dirty="0">
                <a:cs typeface="Rubik Medium" pitchFamily="2" charset="-79"/>
              </a:rPr>
              <a:t>IP </a:t>
            </a:r>
            <a:r>
              <a:rPr lang="ru-RU" sz="2200" dirty="0">
                <a:cs typeface="Rubik Medium" pitchFamily="2" charset="-79"/>
              </a:rPr>
              <a:t>домофонов Энтерпрайз (крупным) партнерам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2E6B838E-5070-DE80-3D1B-FEABCAF1838D}"/>
              </a:ext>
            </a:extLst>
          </p:cNvPr>
          <p:cNvSpPr txBox="1"/>
          <p:nvPr/>
        </p:nvSpPr>
        <p:spPr>
          <a:xfrm>
            <a:off x="4781139" y="4398490"/>
            <a:ext cx="2819627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54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18 700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4BA312-38F0-9F9C-F252-78D77A581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14"/>
            <a:ext cx="268094" cy="6490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C1D4BF-F7A6-D989-BB5B-7AD9D91A1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2745" y="418858"/>
            <a:ext cx="453335" cy="453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93356-7C52-20A8-1999-B56CA366B618}"/>
              </a:ext>
            </a:extLst>
          </p:cNvPr>
          <p:cNvSpPr txBox="1"/>
          <p:nvPr/>
        </p:nvSpPr>
        <p:spPr>
          <a:xfrm>
            <a:off x="1042651" y="2927016"/>
            <a:ext cx="3009537" cy="135421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суммарная выручка от продажи оборудования за 2019 –2023 год</a:t>
            </a:r>
          </a:p>
          <a:p>
            <a:pPr marL="0" lvl="1"/>
            <a:endParaRPr lang="ru-RU" sz="2200" dirty="0">
              <a:cs typeface="Rubik Medium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1A725C-43E0-6267-919B-212690027C60}"/>
              </a:ext>
            </a:extLst>
          </p:cNvPr>
          <p:cNvSpPr txBox="1"/>
          <p:nvPr/>
        </p:nvSpPr>
        <p:spPr>
          <a:xfrm>
            <a:off x="1042653" y="2014394"/>
            <a:ext cx="3385456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54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509 </a:t>
            </a:r>
            <a:r>
              <a:rPr lang="ru-RU" sz="40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млн.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096190-D56B-6BA3-EAF3-BB11D0E83862}"/>
              </a:ext>
            </a:extLst>
          </p:cNvPr>
          <p:cNvSpPr txBox="1"/>
          <p:nvPr/>
        </p:nvSpPr>
        <p:spPr>
          <a:xfrm>
            <a:off x="8590797" y="2014394"/>
            <a:ext cx="3139150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54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37%</a:t>
            </a:r>
          </a:p>
        </p:txBody>
      </p:sp>
    </p:spTree>
    <p:extLst>
      <p:ext uri="{BB962C8B-B14F-4D97-AF65-F5344CB8AC3E}">
        <p14:creationId xmlns:p14="http://schemas.microsoft.com/office/powerpoint/2010/main" val="1615561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46;p26">
            <a:extLst>
              <a:ext uri="{FF2B5EF4-FFF2-40B4-BE49-F238E27FC236}">
                <a16:creationId xmlns:a16="http://schemas.microsoft.com/office/drawing/2014/main" id="{739C066C-C1CE-8D81-A5F7-1DFB9441132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7776"/>
          <a:stretch/>
        </p:blipFill>
        <p:spPr>
          <a:xfrm>
            <a:off x="0" y="2036571"/>
            <a:ext cx="5868000" cy="37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Picture 1">
            <a:extLst>
              <a:ext uri="{FF2B5EF4-FFF2-40B4-BE49-F238E27FC236}">
                <a16:creationId xmlns:a16="http://schemas.microsoft.com/office/drawing/2014/main" id="{CA1FBAB2-C811-AD33-99C8-FAB3C5F9D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26" b="10198"/>
          <a:stretch/>
        </p:blipFill>
        <p:spPr>
          <a:xfrm>
            <a:off x="0" y="1773562"/>
            <a:ext cx="7518600" cy="48632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8A6209-1AE5-D5F5-F2AA-79794BCE24F1}"/>
              </a:ext>
            </a:extLst>
          </p:cNvPr>
          <p:cNvSpPr txBox="1"/>
          <p:nvPr/>
        </p:nvSpPr>
        <p:spPr>
          <a:xfrm>
            <a:off x="698864" y="438314"/>
            <a:ext cx="8746078" cy="75346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lvl="1"/>
            <a:r>
              <a:rPr lang="ru-RU" sz="3600" b="1" dirty="0">
                <a:latin typeface="+mj-lt"/>
                <a:cs typeface="Rubik Medium" pitchFamily="2" charset="-79"/>
              </a:rPr>
              <a:t>2. Платформа “Партнер” </a:t>
            </a:r>
          </a:p>
          <a:p>
            <a:pPr marL="0" lvl="1"/>
            <a:endParaRPr lang="ru-RU" sz="2800" b="1" dirty="0">
              <a:latin typeface="+mj-lt"/>
              <a:cs typeface="Rubik Medium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E51609-ABC7-80E6-53FA-DD5414D59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14"/>
            <a:ext cx="268094" cy="649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10E55E-5630-1938-0C7F-2A9AB8593242}"/>
              </a:ext>
            </a:extLst>
          </p:cNvPr>
          <p:cNvSpPr txBox="1"/>
          <p:nvPr/>
        </p:nvSpPr>
        <p:spPr>
          <a:xfrm>
            <a:off x="6999043" y="3240226"/>
            <a:ext cx="4392045" cy="147732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400" b="1" dirty="0">
                <a:cs typeface="Rubik Medium" pitchFamily="2" charset="-79"/>
              </a:rPr>
              <a:t>Платформа для совместной </a:t>
            </a:r>
            <a:r>
              <a:rPr lang="ru-RU" sz="2400" b="1" dirty="0">
                <a:solidFill>
                  <a:schemeClr val="accent1"/>
                </a:solidFill>
                <a:cs typeface="Rubik Medium" pitchFamily="2" charset="-79"/>
              </a:rPr>
              <a:t>монетизации сервисов </a:t>
            </a:r>
          </a:p>
          <a:p>
            <a:pPr marL="0" lvl="1"/>
            <a:r>
              <a:rPr lang="ru-RU" sz="2400" b="1" dirty="0">
                <a:cs typeface="Rubik Medium" pitchFamily="2" charset="-79"/>
              </a:rPr>
              <a:t>в многоквартирных жилых домах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3674807-B1F4-82DB-527E-2BE5D4BDB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8995" r="10873" b="22429"/>
          <a:stretch/>
        </p:blipFill>
        <p:spPr bwMode="auto">
          <a:xfrm>
            <a:off x="11176013" y="333920"/>
            <a:ext cx="566797" cy="56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909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58A6209-1AE5-D5F5-F2AA-79794BCE24F1}"/>
              </a:ext>
            </a:extLst>
          </p:cNvPr>
          <p:cNvSpPr txBox="1"/>
          <p:nvPr/>
        </p:nvSpPr>
        <p:spPr>
          <a:xfrm>
            <a:off x="698863" y="438314"/>
            <a:ext cx="10165781" cy="75346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lvl="1"/>
            <a:r>
              <a:rPr lang="ru-RU" sz="3600" b="1" dirty="0">
                <a:latin typeface="+mj-lt"/>
                <a:cs typeface="Rubik Medium" pitchFamily="2" charset="-79"/>
              </a:rPr>
              <a:t>2. Платформа “Партнер” – метрики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ABF4A0-0162-AEA7-99B6-684830CC3F61}"/>
              </a:ext>
            </a:extLst>
          </p:cNvPr>
          <p:cNvSpPr txBox="1"/>
          <p:nvPr/>
        </p:nvSpPr>
        <p:spPr>
          <a:xfrm>
            <a:off x="4644830" y="2927016"/>
            <a:ext cx="2664000" cy="67710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подключившихся </a:t>
            </a:r>
            <a:br>
              <a:rPr lang="ru-RU" sz="2200" dirty="0">
                <a:cs typeface="Rubik Medium" pitchFamily="2" charset="-79"/>
              </a:rPr>
            </a:br>
            <a:r>
              <a:rPr lang="ru-RU" sz="2200" dirty="0">
                <a:cs typeface="Rubik Medium" pitchFamily="2" charset="-79"/>
              </a:rPr>
              <a:t>компаний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EE8880-4AB6-B165-7B7B-1A0A325009C9}"/>
              </a:ext>
            </a:extLst>
          </p:cNvPr>
          <p:cNvSpPr txBox="1"/>
          <p:nvPr/>
        </p:nvSpPr>
        <p:spPr>
          <a:xfrm>
            <a:off x="4644830" y="2014394"/>
            <a:ext cx="2664000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54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731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08A2BD-12DF-B654-9FB6-CC7E32939EF2}"/>
              </a:ext>
            </a:extLst>
          </p:cNvPr>
          <p:cNvSpPr txBox="1"/>
          <p:nvPr/>
        </p:nvSpPr>
        <p:spPr>
          <a:xfrm>
            <a:off x="4644831" y="4983278"/>
            <a:ext cx="2664000" cy="1015663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средняя стоимость одной услуги </a:t>
            </a:r>
          </a:p>
          <a:p>
            <a:pPr marL="0" lvl="1"/>
            <a:r>
              <a:rPr lang="ru-RU" sz="2200" dirty="0">
                <a:cs typeface="Rubik Medium" pitchFamily="2" charset="-79"/>
              </a:rPr>
              <a:t>в месяц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EE9085-E473-DE2B-DEAB-06F74B6796A7}"/>
              </a:ext>
            </a:extLst>
          </p:cNvPr>
          <p:cNvSpPr txBox="1"/>
          <p:nvPr/>
        </p:nvSpPr>
        <p:spPr>
          <a:xfrm>
            <a:off x="4644830" y="4070656"/>
            <a:ext cx="2664000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54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89₽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FA2D7A-910B-729A-0E9B-7EA8741B2231}"/>
              </a:ext>
            </a:extLst>
          </p:cNvPr>
          <p:cNvSpPr txBox="1"/>
          <p:nvPr/>
        </p:nvSpPr>
        <p:spPr>
          <a:xfrm>
            <a:off x="698864" y="2927016"/>
            <a:ext cx="2664000" cy="67710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подключенного оборудования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12801E-2408-4682-AE06-5859AD345860}"/>
              </a:ext>
            </a:extLst>
          </p:cNvPr>
          <p:cNvSpPr txBox="1"/>
          <p:nvPr/>
        </p:nvSpPr>
        <p:spPr>
          <a:xfrm>
            <a:off x="698864" y="2014394"/>
            <a:ext cx="2664000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54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28 100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BD684A-4C14-502B-206E-62E89817A074}"/>
              </a:ext>
            </a:extLst>
          </p:cNvPr>
          <p:cNvSpPr txBox="1"/>
          <p:nvPr/>
        </p:nvSpPr>
        <p:spPr>
          <a:xfrm>
            <a:off x="698863" y="4983278"/>
            <a:ext cx="2664000" cy="67710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оказываемых платных услуг в месяц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DB32E-FE62-2A5D-5161-8230B49992FE}"/>
              </a:ext>
            </a:extLst>
          </p:cNvPr>
          <p:cNvSpPr txBox="1"/>
          <p:nvPr/>
        </p:nvSpPr>
        <p:spPr>
          <a:xfrm>
            <a:off x="698864" y="4070656"/>
            <a:ext cx="2664000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54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26 594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162389-398B-5653-A0D9-D97E772B0317}"/>
              </a:ext>
            </a:extLst>
          </p:cNvPr>
          <p:cNvSpPr txBox="1"/>
          <p:nvPr/>
        </p:nvSpPr>
        <p:spPr>
          <a:xfrm>
            <a:off x="8590796" y="2927016"/>
            <a:ext cx="3139150" cy="67710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ежемесячный рост платных услуг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609FC3-B409-D456-EA13-EE5534A514F7}"/>
              </a:ext>
            </a:extLst>
          </p:cNvPr>
          <p:cNvSpPr txBox="1"/>
          <p:nvPr/>
        </p:nvSpPr>
        <p:spPr>
          <a:xfrm>
            <a:off x="8590797" y="2014394"/>
            <a:ext cx="3139150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54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15%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80BA2-E806-92A3-C348-46C3414C9D00}"/>
              </a:ext>
            </a:extLst>
          </p:cNvPr>
          <p:cNvSpPr txBox="1"/>
          <p:nvPr/>
        </p:nvSpPr>
        <p:spPr>
          <a:xfrm>
            <a:off x="8590798" y="4983278"/>
            <a:ext cx="3139150" cy="135421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200" dirty="0">
                <a:cs typeface="Rubik Medium" pitchFamily="2" charset="-79"/>
              </a:rPr>
              <a:t>подключенных </a:t>
            </a:r>
          </a:p>
          <a:p>
            <a:pPr marL="0" lvl="1"/>
            <a:r>
              <a:rPr lang="ru-RU" sz="2200" dirty="0">
                <a:cs typeface="Rubik Medium" pitchFamily="2" charset="-79"/>
              </a:rPr>
              <a:t>сторонних мобильных приложений </a:t>
            </a:r>
            <a:br>
              <a:rPr lang="ru-RU" sz="2200" dirty="0">
                <a:cs typeface="Rubik Medium" pitchFamily="2" charset="-79"/>
              </a:rPr>
            </a:br>
            <a:r>
              <a:rPr lang="ru-RU" sz="2200" dirty="0">
                <a:cs typeface="Rubik Medium" pitchFamily="2" charset="-79"/>
              </a:rPr>
              <a:t>от лидеров рынка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2A40D3-D7DD-1E85-2AF2-6D52B75C2B32}"/>
              </a:ext>
            </a:extLst>
          </p:cNvPr>
          <p:cNvSpPr txBox="1"/>
          <p:nvPr/>
        </p:nvSpPr>
        <p:spPr>
          <a:xfrm>
            <a:off x="8590797" y="4070656"/>
            <a:ext cx="3139150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5400" b="1" dirty="0">
                <a:solidFill>
                  <a:schemeClr val="accent1"/>
                </a:solidFill>
                <a:latin typeface="Montserrat ExtraBold" panose="00000900000000000000" pitchFamily="2" charset="-52"/>
                <a:cs typeface="Rubik Medium" pitchFamily="2" charset="-79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BC8092-2B05-88AD-E635-758FD32D7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14"/>
            <a:ext cx="268094" cy="64907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2AC38F9-754A-352A-530C-AF76E2D69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8995" r="10873" b="22429"/>
          <a:stretch/>
        </p:blipFill>
        <p:spPr bwMode="auto">
          <a:xfrm>
            <a:off x="11176013" y="333920"/>
            <a:ext cx="566797" cy="56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043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10A0A7-A078-7C66-34B7-21BA071BFE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10" b="14832"/>
          <a:stretch/>
        </p:blipFill>
        <p:spPr>
          <a:xfrm>
            <a:off x="0" y="1975611"/>
            <a:ext cx="5867400" cy="4318509"/>
          </a:xfrm>
          <a:prstGeom prst="rect">
            <a:avLst/>
          </a:prstGeom>
        </p:spPr>
      </p:pic>
      <p:pic>
        <p:nvPicPr>
          <p:cNvPr id="310" name="Picture 1">
            <a:extLst>
              <a:ext uri="{FF2B5EF4-FFF2-40B4-BE49-F238E27FC236}">
                <a16:creationId xmlns:a16="http://schemas.microsoft.com/office/drawing/2014/main" id="{CA1FBAB2-C811-AD33-99C8-FAB3C5F9D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26" b="10198"/>
          <a:stretch/>
        </p:blipFill>
        <p:spPr>
          <a:xfrm>
            <a:off x="0" y="1731949"/>
            <a:ext cx="7518600" cy="48632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8A6209-1AE5-D5F5-F2AA-79794BCE24F1}"/>
              </a:ext>
            </a:extLst>
          </p:cNvPr>
          <p:cNvSpPr txBox="1"/>
          <p:nvPr/>
        </p:nvSpPr>
        <p:spPr>
          <a:xfrm>
            <a:off x="698864" y="438314"/>
            <a:ext cx="8746078" cy="75346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lvl="1"/>
            <a:r>
              <a:rPr lang="ru-RU" sz="3600" b="1" dirty="0">
                <a:latin typeface="+mj-lt"/>
                <a:cs typeface="Rubik Medium" pitchFamily="2" charset="-79"/>
              </a:rPr>
              <a:t>2. Платформа “</a:t>
            </a:r>
            <a:r>
              <a:rPr lang="ru-RU" sz="3600" b="1" dirty="0" err="1">
                <a:latin typeface="+mj-lt"/>
                <a:cs typeface="Rubik Medium" pitchFamily="2" charset="-79"/>
              </a:rPr>
              <a:t>Ланта</a:t>
            </a:r>
            <a:r>
              <a:rPr lang="ru-RU" sz="3600" b="1" dirty="0">
                <a:latin typeface="+mj-lt"/>
                <a:cs typeface="Rubik Medium" pitchFamily="2" charset="-79"/>
              </a:rPr>
              <a:t>” </a:t>
            </a:r>
          </a:p>
          <a:p>
            <a:pPr marL="0" lvl="1"/>
            <a:endParaRPr lang="ru-RU" sz="2800" b="1" dirty="0">
              <a:latin typeface="+mj-lt"/>
              <a:cs typeface="Rubik Medium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E51609-ABC7-80E6-53FA-DD5414D59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14"/>
            <a:ext cx="268094" cy="649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10E55E-5630-1938-0C7F-2A9AB8593242}"/>
              </a:ext>
            </a:extLst>
          </p:cNvPr>
          <p:cNvSpPr txBox="1"/>
          <p:nvPr/>
        </p:nvSpPr>
        <p:spPr>
          <a:xfrm>
            <a:off x="6999043" y="3240226"/>
            <a:ext cx="4392045" cy="184665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lvl="1"/>
            <a:r>
              <a:rPr lang="ru-RU" sz="2400" b="1" dirty="0">
                <a:cs typeface="Rubik Medium" pitchFamily="2" charset="-79"/>
              </a:rPr>
              <a:t>Платформа </a:t>
            </a:r>
            <a:r>
              <a:rPr lang="ru-RU" sz="2400" b="1" dirty="0">
                <a:solidFill>
                  <a:schemeClr val="accent1"/>
                </a:solidFill>
                <a:cs typeface="Rubik Medium" pitchFamily="2" charset="-79"/>
              </a:rPr>
              <a:t>с открытым исходным кодом </a:t>
            </a:r>
            <a:r>
              <a:rPr lang="ru-RU" sz="2400" b="1" dirty="0">
                <a:cs typeface="Rubik Medium" pitchFamily="2" charset="-79"/>
              </a:rPr>
              <a:t>для разработки </a:t>
            </a:r>
            <a:r>
              <a:rPr lang="ru-RU" sz="2400" b="1" dirty="0">
                <a:solidFill>
                  <a:schemeClr val="accent1"/>
                </a:solidFill>
                <a:cs typeface="Rubik Medium" pitchFamily="2" charset="-79"/>
              </a:rPr>
              <a:t>собственных решений</a:t>
            </a:r>
            <a:r>
              <a:rPr lang="ru-RU" sz="2400" b="1" dirty="0">
                <a:cs typeface="Rubik Medium" pitchFamily="2" charset="-79"/>
              </a:rPr>
              <a:t> для управления оборудованием</a:t>
            </a:r>
          </a:p>
        </p:txBody>
      </p:sp>
    </p:spTree>
    <p:extLst>
      <p:ext uri="{BB962C8B-B14F-4D97-AF65-F5344CB8AC3E}">
        <p14:creationId xmlns:p14="http://schemas.microsoft.com/office/powerpoint/2010/main" val="9367645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41">
      <a:dk1>
        <a:srgbClr val="000000"/>
      </a:dk1>
      <a:lt1>
        <a:srgbClr val="FFFFFF"/>
      </a:lt1>
      <a:dk2>
        <a:srgbClr val="00234D"/>
      </a:dk2>
      <a:lt2>
        <a:srgbClr val="FFFFFF"/>
      </a:lt2>
      <a:accent1>
        <a:srgbClr val="00A0FF"/>
      </a:accent1>
      <a:accent2>
        <a:srgbClr val="00B5FF"/>
      </a:accent2>
      <a:accent3>
        <a:srgbClr val="57D5F3"/>
      </a:accent3>
      <a:accent4>
        <a:srgbClr val="000050"/>
      </a:accent4>
      <a:accent5>
        <a:srgbClr val="0A3A88"/>
      </a:accent5>
      <a:accent6>
        <a:srgbClr val="00A0FF"/>
      </a:accent6>
      <a:hlink>
        <a:srgbClr val="00A0FF"/>
      </a:hlink>
      <a:folHlink>
        <a:srgbClr val="00A0FF"/>
      </a:folHlink>
    </a:clrScheme>
    <a:fontScheme name="Другая 279">
      <a:majorFont>
        <a:latin typeface="Montserrat"/>
        <a:ea typeface=""/>
        <a:cs typeface=""/>
      </a:majorFont>
      <a:minorFont>
        <a:latin typeface="Open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sisl xmlns:xsd="http://www.w3.org/2001/XMLSchema" xmlns:xsi="http://www.w3.org/2001/XMLSchema-instance" xmlns="http://www.boldonjames.com/2008/01/sie/internal/label" sislVersion="0" policy="bd5b5c17-ff0e-4a45-8ade-b1db9e1fb804" origin="userSelected">
  <element uid="id_classification_nonbusiness" value=""/>
</sisl>
</file>

<file path=customXml/item2.xml><?xml version="1.0" encoding="utf-8"?>
<WrappedLabelHistory xmlns:xsd="http://www.w3.org/2001/XMLSchema" xmlns:xsi="http://www.w3.org/2001/XMLSchema-instance" xmlns="http://www.boldonjames.com/2016/02/Classifier/internal/wrappedLabelHistory">
  <Value>PD94bWwgdmVyc2lvbj0iMS4wIiBlbmNvZGluZz0idXMtYXNjaWkiPz48bGFiZWxIaXN0b3J5IHhtbG5zOnhzZD0iaHR0cDovL3d3dy53My5vcmcvMjAwMS9YTUxTY2hlbWEiIHhtbG5zOnhzaT0iaHR0cDovL3d3dy53My5vcmcvMjAwMS9YTUxTY2hlbWEtaW5zdGFuY2UiIHhtbG5zPSJodHRwOi8vd3d3LmJvbGRvbmphbWVzLmNvbS8yMDE2LzAyL0NsYXNzaWZpZXIvaW50ZXJuYWwvbGFiZWxIaXN0b3J5Ij48aXRlbT48c2lzbCBzaXNsVmVyc2lvbj0iMCIgcG9saWN5PSJiZDViNWMxNy1mZjBlLTRhNDUtOGFkZS1iMWRiOWUxZmI4MDQiIG9yaWdpbj0idXNlclNlbGVjdGVkIj48ZWxlbWVudCB1aWQ9ImlkX2NsYXNzaWZpY2F0aW9uX25vbmJ1c2luZXNzIiB2YWx1ZT0iIiB4bWxucz0iaHR0cDovL3d3dy5ib2xkb25qYW1lcy5jb20vMjAwOC8wMS9zaWUvaW50ZXJuYWwvbGFiZWwiIC8+PC9zaXNsPjxVc2VyTmFtZT5ST1NCQU5LXHJiMDc2MzM4PC9Vc2VyTmFtZT48RGF0ZVRpbWU+MTUuMTEuMjAyMiA3OjU5OjAzPC9EYXRlVGltZT48TGFiZWxTdHJpbmc+QzAgfCAmI3g0MUU7JiN4NDMxOyYjeDQ0OTsmI3g0MzU7JiN4NDM0OyYjeDQzRTsmI3g0NDE7JiN4NDQyOyYjeDQ0MzsmI3g0M0Y7JiN4NDNEOyYjeDQzMDsmI3g0NEY7ICYjeDQzODsmI3g0M0Q7JiN4NDQ0OyYjeDQzRTsmI3g0NDA7JiN4NDNDOyYjeDQzMDsmI3g0NDY7JiN4NDM4OyYjeDQ0Rjs8L0xhYmVsU3RyaW5nPjwvaXRlbT48L2xhYmVsSGlzdG9yeT4=</Value>
</WrappedLabelHistory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52154BCE19E0D428DB38002C26C73B8" ma:contentTypeVersion="1" ma:contentTypeDescription="Создание документа." ma:contentTypeScope="" ma:versionID="dd27322a4aa65554da6fcd97e6e6774f">
  <xsd:schema xmlns:xsd="http://www.w3.org/2001/XMLSchema" xmlns:xs="http://www.w3.org/2001/XMLSchema" xmlns:p="http://schemas.microsoft.com/office/2006/metadata/properties" xmlns:ns2="dd2f47ab-10b7-48e1-b8dc-4f5906bdcd31" targetNamespace="http://schemas.microsoft.com/office/2006/metadata/properties" ma:root="true" ma:fieldsID="1b5d6eca08ba7b1c6d82b9187723ddd0" ns2:_="">
    <xsd:import namespace="dd2f47ab-10b7-48e1-b8dc-4f5906bdcd3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f47ab-10b7-48e1-b8dc-4f5906bdcd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FA9516-B6C5-4318-964A-86E3A903D713}">
  <ds:schemaRefs>
    <ds:schemaRef ds:uri="http://www.w3.org/2001/XMLSchema"/>
    <ds:schemaRef ds:uri="http://www.boldonjames.com/2008/01/sie/internal/label"/>
  </ds:schemaRefs>
</ds:datastoreItem>
</file>

<file path=customXml/itemProps2.xml><?xml version="1.0" encoding="utf-8"?>
<ds:datastoreItem xmlns:ds="http://schemas.openxmlformats.org/officeDocument/2006/customXml" ds:itemID="{9E1E1F63-684E-4B85-8E49-1939E9520743}">
  <ds:schemaRefs>
    <ds:schemaRef ds:uri="http://www.w3.org/2001/XMLSchema"/>
    <ds:schemaRef ds:uri="http://www.boldonjames.com/2016/02/Classifier/internal/wrappedLabelHistory"/>
  </ds:schemaRefs>
</ds:datastoreItem>
</file>

<file path=customXml/itemProps3.xml><?xml version="1.0" encoding="utf-8"?>
<ds:datastoreItem xmlns:ds="http://schemas.openxmlformats.org/officeDocument/2006/customXml" ds:itemID="{1FB18B0F-7F72-48B2-9D27-853B25454A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2f47ab-10b7-48e1-b8dc-4f5906bdcd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557B25B-1916-4F85-9732-08820EED98DE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dd2f47ab-10b7-48e1-b8dc-4f5906bdcd31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AFE9CEC3-CFC9-4F1B-890F-7280678C9F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8276</TotalTime>
  <Words>573</Words>
  <Application>Microsoft Macintosh PowerPoint</Application>
  <PresentationFormat>Widescreen</PresentationFormat>
  <Paragraphs>134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FF Good Pro</vt:lpstr>
      <vt:lpstr>Arial</vt:lpstr>
      <vt:lpstr>Open Sans</vt:lpstr>
      <vt:lpstr>Montserrat</vt:lpstr>
      <vt:lpstr>Montserrat ExtraBold</vt:lpstr>
      <vt:lpstr>Montserrat RB</vt:lpstr>
      <vt:lpstr>Calibri</vt:lpstr>
      <vt:lpstr>OpenSans</vt:lpstr>
      <vt:lpstr>Open Sans Light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Куплеников</dc:creator>
  <dc:description>C0 - Public |j,llsaj12398**C0)knasdals|</dc:description>
  <cp:lastModifiedBy>Ildar Gain</cp:lastModifiedBy>
  <cp:revision>221</cp:revision>
  <dcterms:created xsi:type="dcterms:W3CDTF">2022-11-14T12:54:40Z</dcterms:created>
  <dcterms:modified xsi:type="dcterms:W3CDTF">2023-11-23T08:55:49Z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009ba80b-52a9-4631-9d10-3f3881a76f40</vt:lpwstr>
  </property>
  <property fmtid="{D5CDD505-2E9C-101B-9397-08002B2CF9AE}" pid="3" name="bjSaver">
    <vt:lpwstr>HDiCnPv6kVEsWotHVQ8X5JnlJvinQrGZ</vt:lpwstr>
  </property>
  <property fmtid="{D5CDD505-2E9C-101B-9397-08002B2CF9AE}" pid="4" name="bjDocumentLabelXML">
    <vt:lpwstr>&lt;?xml version="1.0" encoding="us-ascii"?&gt;&lt;sisl xmlns:xsd="http://www.w3.org/2001/XMLSchema" xmlns:xsi="http://www.w3.org/2001/XMLSchema-instance" sislVersion="0" policy="bd5b5c17-ff0e-4a45-8ade-b1db9e1fb804" origin="userSelected" xmlns="http://www.boldonj</vt:lpwstr>
  </property>
  <property fmtid="{D5CDD505-2E9C-101B-9397-08002B2CF9AE}" pid="5" name="bjDocumentLabelXML-0">
    <vt:lpwstr>ames.com/2008/01/sie/internal/label"&gt;&lt;element uid="id_classification_nonbusiness" value="" /&gt;&lt;/sisl&gt;</vt:lpwstr>
  </property>
  <property fmtid="{D5CDD505-2E9C-101B-9397-08002B2CF9AE}" pid="6" name="bjDocumentSecurityLabel">
    <vt:lpwstr>C0 | Общедоступная информация</vt:lpwstr>
  </property>
  <property fmtid="{D5CDD505-2E9C-101B-9397-08002B2CF9AE}" pid="7" name="bjLabelHistoryID">
    <vt:lpwstr>{9E1E1F63-684E-4B85-8E49-1939E9520743}</vt:lpwstr>
  </property>
  <property fmtid="{D5CDD505-2E9C-101B-9397-08002B2CF9AE}" pid="8" name="ContentTypeId">
    <vt:lpwstr>0x010100F52154BCE19E0D428DB38002C26C73B8</vt:lpwstr>
  </property>
</Properties>
</file>