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6" r:id="rId20"/>
    <p:sldId id="267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305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902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73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041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30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423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8426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199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77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307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902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erzy.straszewski@pike.org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ECC2D1-72B5-4CC3-B32F-3D8247D178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262" b="53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DDF0A18-903E-478F-A824-60A995931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FFFF"/>
                </a:solidFill>
                <a:cs typeface="Aharoni" panose="02010803020104030203" pitchFamily="2" charset="-79"/>
              </a:rPr>
              <a:t>Аудиовизуальные услуги OTT </a:t>
            </a:r>
            <a:br>
              <a:rPr lang="pl-PL" sz="4000" b="1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ru-RU" sz="4000" b="1" dirty="0">
                <a:solidFill>
                  <a:srgbClr val="FFFFFF"/>
                </a:solidFill>
                <a:cs typeface="Aharoni" panose="02010803020104030203" pitchFamily="2" charset="-79"/>
              </a:rPr>
              <a:t>в</a:t>
            </a:r>
            <a:r>
              <a:rPr lang="pl-PL" sz="4000" b="1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rgbClr val="FFFFFF"/>
                </a:solidFill>
                <a:cs typeface="Aharoni" panose="02010803020104030203" pitchFamily="2" charset="-79"/>
              </a:rPr>
              <a:t>Польше – коммерческие и правовые аспекты </a:t>
            </a:r>
            <a:br>
              <a:rPr lang="pl-PL" sz="5100" dirty="0">
                <a:solidFill>
                  <a:srgbClr val="FFFFFF"/>
                </a:solidFill>
              </a:rPr>
            </a:br>
            <a:endParaRPr lang="pl-PL" sz="5100" dirty="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4F2937-74EB-4F18-9957-389308627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FFFF"/>
                </a:solidFill>
                <a:cs typeface="Aharoni" panose="02010803020104030203" pitchFamily="2" charset="-79"/>
              </a:rPr>
              <a:t>Ежи Страшевский</a:t>
            </a:r>
            <a:endParaRPr lang="pl-PL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ru-RU" dirty="0">
                <a:solidFill>
                  <a:srgbClr val="FFFFFF"/>
                </a:solidFill>
                <a:cs typeface="Aharoni" panose="02010803020104030203" pitchFamily="2" charset="-79"/>
              </a:rPr>
              <a:t>Палата электронных коммуникаций Польши PIKE при участии фирмы Delegata</a:t>
            </a:r>
            <a:r>
              <a:rPr lang="pl-PL" dirty="0">
                <a:solidFill>
                  <a:srgbClr val="FFFFFF"/>
                </a:solidFill>
                <a:cs typeface="Aharoni" panose="02010803020104030203" pitchFamily="2" charset="-79"/>
              </a:rPr>
              <a:t> </a:t>
            </a:r>
            <a:r>
              <a:rPr lang="az-Cyrl-AZ" dirty="0">
                <a:solidFill>
                  <a:srgbClr val="FFFFFF"/>
                </a:solidFill>
                <a:cs typeface="Aharoni" panose="02010803020104030203" pitchFamily="2" charset="-79"/>
              </a:rPr>
              <a:t>и юридическая фирма</a:t>
            </a:r>
            <a:r>
              <a:rPr lang="pl-PL" dirty="0">
                <a:solidFill>
                  <a:srgbClr val="FFFFFF"/>
                </a:solidFill>
                <a:cs typeface="Aharoni" panose="02010803020104030203" pitchFamily="2" charset="-79"/>
              </a:rPr>
              <a:t> Media</a:t>
            </a:r>
            <a:endParaRPr lang="pl-PL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l-PL" sz="2000" dirty="0">
              <a:solidFill>
                <a:srgbClr val="FFFFFF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6BAE406-32E9-49FB-815E-A662E2BBF598}"/>
              </a:ext>
            </a:extLst>
          </p:cNvPr>
          <p:cNvSpPr txBox="1"/>
          <p:nvPr/>
        </p:nvSpPr>
        <p:spPr>
          <a:xfrm>
            <a:off x="268940" y="6226877"/>
            <a:ext cx="437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Минск, 28 ноября 2019 г.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972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7051E3-7CA7-4393-9AD8-6F89DB8D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2" y="264152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FF"/>
                </a:solidFill>
                <a:cs typeface="Aharoni" panose="02010803020104030203" pitchFamily="2" charset="-79"/>
              </a:rPr>
              <a:t>Коммерческие</a:t>
            </a:r>
            <a:r>
              <a:rPr lang="pl-PL" b="1" dirty="0">
                <a:solidFill>
                  <a:srgbClr val="FFFFFF"/>
                </a:solidFill>
                <a:cs typeface="Aharoni" panose="02010803020104030203" pitchFamily="2" charset="-79"/>
              </a:rPr>
              <a:t> </a:t>
            </a:r>
            <a:r>
              <a:rPr lang="ru-RU" b="1" dirty="0">
                <a:solidFill>
                  <a:srgbClr val="FFFFFF"/>
                </a:solidFill>
                <a:cs typeface="Aharoni" panose="02010803020104030203" pitchFamily="2" charset="-79"/>
              </a:rPr>
              <a:t>аспекты</a:t>
            </a:r>
            <a:r>
              <a:rPr lang="pl-PL" b="1" dirty="0">
                <a:solidFill>
                  <a:srgbClr val="FFFFFF"/>
                </a:solidFill>
                <a:cs typeface="Aharoni" panose="02010803020104030203" pitchFamily="2" charset="-79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11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43CD34-1B2D-4F7D-B0A8-30D23846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>
                <a:cs typeface="Aharoni" panose="02010803020104030203" pitchFamily="2" charset="-79"/>
              </a:rPr>
            </a:br>
            <a:r>
              <a:rPr lang="ru-RU" b="1" dirty="0">
                <a:cs typeface="Aharoni" panose="02010803020104030203" pitchFamily="2" charset="-79"/>
              </a:rPr>
              <a:t>ТЕНДЕНЦИИ НА РЫНКЕ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157855-4781-406D-B372-ED70C444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48261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Развитие технологий </a:t>
            </a:r>
            <a:r>
              <a:rPr lang="ru-RU" sz="1600" dirty="0">
                <a:cs typeface="Aharoni" panose="02010803020104030203" pitchFamily="2" charset="-79"/>
              </a:rPr>
              <a:t>– SmartTV, телевизоры 4K, планшеты, сотовые телефоны, приложения и т. д., а также развитие оптоволоконных сетей – неизбежный перенос потребления контента в Интернет (VoD и стриминговое телевидение);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Изменение поведения потребителей:</a:t>
            </a:r>
            <a:r>
              <a:rPr lang="ru-RU" sz="1600" dirty="0">
                <a:cs typeface="Aharoni" panose="02010803020104030203" pitchFamily="2" charset="-79"/>
              </a:rPr>
              <a:t> бесплатный контент, например, Youtube, социальные сети, </a:t>
            </a:r>
            <a:r>
              <a:rPr lang="ru-RU" sz="1600" i="1" dirty="0">
                <a:cs typeface="Aharoni" panose="02010803020104030203" pitchFamily="2" charset="-79"/>
              </a:rPr>
              <a:t>отказ от просмотра рекламы</a:t>
            </a:r>
            <a:r>
              <a:rPr lang="ru-RU" sz="1600" dirty="0">
                <a:cs typeface="Aharoni" panose="02010803020104030203" pitchFamily="2" charset="-79"/>
              </a:rPr>
              <a:t>, переход с линейного телевидения через Replay TV, Catchup TV к VoD;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Успех сервисов VoD</a:t>
            </a:r>
            <a:r>
              <a:rPr lang="ru-RU" sz="1600" dirty="0">
                <a:cs typeface="Aharoni" panose="02010803020104030203" pitchFamily="2" charset="-79"/>
              </a:rPr>
              <a:t> в мире и бум в Польше (бесплатный Youtube (в том числе video stories), </a:t>
            </a:r>
            <a:r>
              <a:rPr lang="ru-RU" sz="1600" dirty="0">
                <a:solidFill>
                  <a:srgbClr val="FF0000"/>
                </a:solidFill>
                <a:cs typeface="Aharoni" panose="02010803020104030203" pitchFamily="2" charset="-79"/>
              </a:rPr>
              <a:t>успех Netflixa</a:t>
            </a:r>
            <a:r>
              <a:rPr lang="ru-RU" sz="1600" dirty="0">
                <a:cs typeface="Aharoni" panose="02010803020104030203" pitchFamily="2" charset="-79"/>
              </a:rPr>
              <a:t>, vod.pl,</a:t>
            </a:r>
            <a:r>
              <a:rPr lang="ru-RU" sz="1600" dirty="0">
                <a:solidFill>
                  <a:srgbClr val="FF0000"/>
                </a:solidFill>
                <a:cs typeface="Aharoni" panose="02010803020104030203" pitchFamily="2" charset="-79"/>
              </a:rPr>
              <a:t> успех cda.pl</a:t>
            </a:r>
            <a:r>
              <a:rPr lang="ru-RU" sz="1600" dirty="0">
                <a:cs typeface="Aharoni" panose="02010803020104030203" pitchFamily="2" charset="-79"/>
              </a:rPr>
              <a:t> </a:t>
            </a:r>
            <a:r>
              <a:rPr lang="ru-RU" sz="1600" dirty="0">
                <a:solidFill>
                  <a:srgbClr val="FF0000"/>
                </a:solidFill>
                <a:cs typeface="Aharoni" panose="02010803020104030203" pitchFamily="2" charset="-79"/>
              </a:rPr>
              <a:t>– превращение в легальный сервис с 200 тыс. пользователей премиум</a:t>
            </a:r>
            <a:r>
              <a:rPr lang="ru-RU" sz="1600" dirty="0">
                <a:cs typeface="Aharoni" panose="02010803020104030203" pitchFamily="2" charset="-79"/>
              </a:rPr>
              <a:t>, </a:t>
            </a:r>
            <a:r>
              <a:rPr lang="ru-RU" sz="1600" dirty="0">
                <a:solidFill>
                  <a:srgbClr val="FF0000"/>
                </a:solidFill>
                <a:cs typeface="Aharoni" panose="02010803020104030203" pitchFamily="2" charset="-79"/>
              </a:rPr>
              <a:t>новый игрок AppleTv+</a:t>
            </a:r>
            <a:r>
              <a:rPr lang="ru-RU" sz="1600" dirty="0">
                <a:cs typeface="Aharoni" panose="02010803020104030203" pitchFamily="2" charset="-79"/>
              </a:rPr>
              <a:t>);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Вертикальная интеграция </a:t>
            </a:r>
            <a:r>
              <a:rPr lang="ru-RU" sz="1600" dirty="0">
                <a:cs typeface="Aharoni" panose="02010803020104030203" pitchFamily="2" charset="-79"/>
              </a:rPr>
              <a:t>– дистрибьютор как производитель контента, как следствие ограничение доступа к контенту крупными производителями, например, RTL, HBO, Disney и др.;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Рост популярности сериалов</a:t>
            </a:r>
            <a:r>
              <a:rPr lang="ru-RU" sz="1600" dirty="0">
                <a:cs typeface="Aharoni" panose="02010803020104030203" pitchFamily="2" charset="-79"/>
              </a:rPr>
              <a:t>, в том числе польских, привязывает зрителя к услугам VoD;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b="1" dirty="0">
                <a:cs typeface="Aharoni" panose="02010803020104030203" pitchFamily="2" charset="-79"/>
              </a:rPr>
              <a:t>Тренд видео в социальных сетях</a:t>
            </a:r>
            <a:r>
              <a:rPr lang="ru-RU" sz="1600" dirty="0">
                <a:cs typeface="Aharoni" panose="02010803020104030203" pitchFamily="2" charset="-79"/>
              </a:rPr>
              <a:t>, например: facebook watch, Instagram IGTV;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20000"/>
              </a:lnSpc>
            </a:pPr>
            <a:r>
              <a:rPr lang="ru-RU" sz="1600" dirty="0">
                <a:cs typeface="Aharoni" panose="02010803020104030203" pitchFamily="2" charset="-79"/>
              </a:rPr>
              <a:t>Тестирование </a:t>
            </a:r>
            <a:r>
              <a:rPr lang="en-GB" sz="1600" dirty="0" err="1">
                <a:latin typeface="Aharoni" panose="02010803020104030203" pitchFamily="2" charset="-79"/>
                <a:cs typeface="Aharoni" panose="02010803020104030203" pitchFamily="2" charset="-79"/>
              </a:rPr>
              <a:t>programmic</a:t>
            </a:r>
            <a:r>
              <a:rPr lang="en-GB" sz="1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ru-RU" sz="1600" dirty="0">
                <a:cs typeface="Aharoni" panose="02010803020104030203" pitchFamily="2" charset="-79"/>
              </a:rPr>
              <a:t>Tv и adressable TV в Великобритании;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119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56AC50-28AE-4AF3-850B-A52E9A23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85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600" dirty="0"/>
            </a:br>
            <a:r>
              <a:rPr lang="ru-RU" b="1" dirty="0"/>
              <a:t>3  ЭТАПА ТЕЛЕВИЗИОННОЙ РЕВОЛЮЦИИ</a:t>
            </a:r>
            <a:br>
              <a:rPr lang="pl-PL" sz="3600" dirty="0"/>
            </a:br>
            <a:r>
              <a:rPr lang="ru-RU" sz="3100" i="1" dirty="0"/>
              <a:t>Мы наблюдаем процесс динамического изменения поведения потребителей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0E9640A-774F-4071-8987-876261B1A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846" y="1924236"/>
            <a:ext cx="101363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9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B55760-CBC7-4D3E-A13A-703BE5CB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>
                <a:cs typeface="Aharoni" panose="02010803020104030203" pitchFamily="2" charset="-79"/>
              </a:rPr>
            </a:br>
            <a:br>
              <a:rPr lang="pl-PL" b="1" dirty="0">
                <a:cs typeface="Aharoni" panose="02010803020104030203" pitchFamily="2" charset="-79"/>
              </a:rPr>
            </a:br>
            <a:r>
              <a:rPr lang="ru-RU" b="1" dirty="0">
                <a:cs typeface="Aharoni" panose="02010803020104030203" pitchFamily="2" charset="-79"/>
              </a:rPr>
              <a:t>ПОТРЕБЛЕНИЕ КОНТЕНТА </a:t>
            </a:r>
            <a:br>
              <a:rPr lang="pl-PL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ru-RU" b="1" dirty="0">
                <a:cs typeface="Aharoni" panose="02010803020104030203" pitchFamily="2" charset="-79"/>
              </a:rPr>
              <a:t>И ЦЕЛЕВАЯ ГРУППА VoD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2A2158-59CB-49E6-821A-025CEF386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318"/>
            <a:ext cx="10515600" cy="4810176"/>
          </a:xfrm>
        </p:spPr>
        <p:txBody>
          <a:bodyPr>
            <a:normAutofit/>
          </a:bodyPr>
          <a:lstStyle/>
          <a:p>
            <a:r>
              <a:rPr lang="ru-RU" sz="1600" dirty="0"/>
              <a:t>Более половины поляков смотрит линейное телевидение*</a:t>
            </a:r>
            <a:endParaRPr lang="pl-PL" sz="1600" dirty="0"/>
          </a:p>
          <a:p>
            <a:r>
              <a:rPr lang="ru-RU" sz="1600" dirty="0"/>
              <a:t>70% по крайней мере раз в месяц пользуются VoD, а 16% – ежедневно*</a:t>
            </a:r>
            <a:endParaRPr lang="pl-PL" sz="1600" dirty="0"/>
          </a:p>
          <a:p>
            <a:r>
              <a:rPr lang="ru-RU" sz="1600" dirty="0"/>
              <a:t>Все чаще поляки выбирают сервисы Vod и игры</a:t>
            </a:r>
            <a:endParaRPr lang="pl-PL" sz="1600" dirty="0"/>
          </a:p>
          <a:p>
            <a:r>
              <a:rPr lang="ru-RU" sz="1600" dirty="0"/>
              <a:t>Около 50% опрошенных не платит за видеоконтент* (или не хочет платить)</a:t>
            </a:r>
            <a:endParaRPr lang="pl-PL" sz="1600" dirty="0"/>
          </a:p>
          <a:p>
            <a:r>
              <a:rPr lang="ru-RU" sz="1600" dirty="0"/>
              <a:t>23% ежедневно смотрит Youtube, а 15% платит за Netflix, 7% за player.pl, а 6% за Ipla и HBO go*</a:t>
            </a:r>
            <a:endParaRPr lang="pl-PL" sz="1600" dirty="0"/>
          </a:p>
          <a:p>
            <a:r>
              <a:rPr lang="ru-RU" sz="1600" dirty="0"/>
              <a:t> 61% зрителей в основном смотрит сериалы, 50% прежде всего фильмы*</a:t>
            </a:r>
            <a:endParaRPr lang="pl-PL" sz="1600" dirty="0"/>
          </a:p>
          <a:p>
            <a:r>
              <a:rPr lang="ru-RU" sz="1600" dirty="0"/>
              <a:t>Самый крупный конкурент для VoD – компьютерные игры (для Netflix – игра Fortnite, 200 млн учетных записей)</a:t>
            </a:r>
            <a:endParaRPr lang="pl-PL" sz="1600" dirty="0"/>
          </a:p>
          <a:p>
            <a:r>
              <a:rPr lang="ru-RU" sz="1600" dirty="0"/>
              <a:t>В 2019 мы </a:t>
            </a:r>
            <a:r>
              <a:rPr lang="ru-RU" sz="1600" dirty="0">
                <a:solidFill>
                  <a:srgbClr val="FF0000"/>
                </a:solidFill>
              </a:rPr>
              <a:t>отметили снижение объема просмотра ТВ в группе лиц в возрасте 13-29 лет </a:t>
            </a:r>
            <a:r>
              <a:rPr lang="ru-RU" sz="1600" dirty="0"/>
              <a:t>– шанс для сервисов Vod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ru-RU" sz="1600" dirty="0">
                <a:cs typeface="Aharoni" panose="02010803020104030203" pitchFamily="2" charset="-79"/>
              </a:rPr>
              <a:t>* Исследование Всепольской исследовательской платформы «Ариадна» и Психологического факультета Варшавского университета</a:t>
            </a:r>
            <a:endParaRPr lang="pl-PL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210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88F9D-4F6F-41A8-A43B-64D01F5B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ru-RU" b="1" dirty="0"/>
              <a:t>МОДЕЛИ ПОКУПКИ КОНТЕНТА ПОТРЕБИТЕЛЯМИ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3809A7-9768-49C2-9CC4-01B4B7A08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215"/>
          </a:xfrm>
        </p:spPr>
        <p:txBody>
          <a:bodyPr>
            <a:normAutofit/>
          </a:bodyPr>
          <a:lstStyle/>
          <a:p>
            <a:r>
              <a:rPr lang="ru-RU" sz="1600" dirty="0"/>
              <a:t>TVoD – покупка отдельных позиций. Самый дорогой, самый привлекательный для зрителя, потому что получить фильм можно уже через 4-6 месяцев после премьеры. Одновременно с выходом на DVD, BD и т.д.</a:t>
            </a:r>
            <a:endParaRPr lang="pl-PL" sz="1600" dirty="0"/>
          </a:p>
          <a:p>
            <a:r>
              <a:rPr lang="ru-RU" sz="1600" dirty="0"/>
              <a:t>SVoD – покупка ежемесячной/циклической подписки. В этой модели контент предоставляется через 18-24 месяцев после премьеры в кинотеатрах.</a:t>
            </a:r>
            <a:endParaRPr lang="pl-PL" sz="1600" dirty="0"/>
          </a:p>
          <a:p>
            <a:r>
              <a:rPr lang="ru-RU" sz="1600" dirty="0"/>
              <a:t>AVoD – модель бесплатного предоставления контента с трансляцией preroll. Низкая стоимость контента и небольшой доход от рекламы.</a:t>
            </a:r>
            <a:endParaRPr lang="pl-PL" sz="1600" dirty="0"/>
          </a:p>
          <a:p>
            <a:r>
              <a:rPr lang="ru-RU" sz="1600" dirty="0"/>
              <a:t>Free Vod – бесплатный контент в виде VoD, предлагаемый операторами кабельных сетей /sat/iptv (добавление к каналам ТВ, действует как тизер каналов)</a:t>
            </a:r>
            <a:endParaRPr lang="pl-PL" sz="1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07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C1182-38F3-40F0-8457-641C26CB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br>
              <a:rPr lang="pl-PL" b="1" dirty="0"/>
            </a:br>
            <a:r>
              <a:rPr lang="ru-RU" b="1" dirty="0"/>
              <a:t>ПЛАТНЫЕ СЕРВИСЫ VoD В ПОЛЬШЕ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065AC6-97A1-4AA8-9928-421EC38C3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5055908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Netflix</a:t>
            </a:r>
            <a:r>
              <a:rPr lang="ru-RU" sz="6400" dirty="0"/>
              <a:t> – SVOD глобальное видео, аудио, местные субтитры, собственные оригинальные сериалы и фильмы, часто в формате UHD</a:t>
            </a:r>
            <a:r>
              <a:rPr lang="ru-RU" sz="6400" b="1" dirty="0"/>
              <a:t>; 3,5 млн </a:t>
            </a:r>
            <a:r>
              <a:rPr lang="ru-RU" sz="6400" dirty="0"/>
              <a:t>реальных пользователей *</a:t>
            </a:r>
            <a:endParaRPr lang="pl-PL" sz="6400" dirty="0"/>
          </a:p>
          <a:p>
            <a:r>
              <a:rPr lang="ru-RU" sz="6400" b="1" dirty="0"/>
              <a:t>VOD.pl </a:t>
            </a:r>
            <a:r>
              <a:rPr lang="ru-RU" sz="6400" dirty="0"/>
              <a:t>– TVoD</a:t>
            </a:r>
            <a:r>
              <a:rPr lang="ru-RU" sz="6400" b="1" dirty="0"/>
              <a:t>; 3,3 млн</a:t>
            </a:r>
            <a:endParaRPr lang="pl-PL" sz="6400" b="1" dirty="0"/>
          </a:p>
          <a:p>
            <a:r>
              <a:rPr lang="ru-RU" sz="6400" b="1" dirty="0"/>
              <a:t>WP.pl </a:t>
            </a:r>
            <a:r>
              <a:rPr lang="ru-RU" sz="6400" dirty="0"/>
              <a:t>(видео) – </a:t>
            </a:r>
            <a:r>
              <a:rPr lang="ru-RU" sz="6400" b="1" dirty="0"/>
              <a:t>2,6 млн </a:t>
            </a:r>
            <a:endParaRPr lang="pl-PL" sz="6400" b="1" dirty="0"/>
          </a:p>
          <a:p>
            <a:r>
              <a:rPr lang="ru-RU" sz="6400" b="1" dirty="0"/>
              <a:t>Cda Premium </a:t>
            </a:r>
            <a:r>
              <a:rPr lang="ru-RU" sz="6400" dirty="0"/>
              <a:t>- SVoD построен на огромном количестве пользователей пиратского сервиса, обширная база пиратских фильмов, часть пользователей выбирает подписку; </a:t>
            </a:r>
            <a:r>
              <a:rPr lang="ru-RU" sz="6400" b="1" dirty="0"/>
              <a:t>2,5 млн</a:t>
            </a:r>
            <a:endParaRPr lang="pl-PL" sz="6400" b="1" dirty="0"/>
          </a:p>
          <a:p>
            <a:r>
              <a:rPr lang="ru-RU" sz="6400" b="1" dirty="0"/>
              <a:t>Player.pl</a:t>
            </a:r>
            <a:r>
              <a:rPr lang="ru-RU" sz="6400" dirty="0"/>
              <a:t> – AVOD+ SVOD/ продукция группы Tvn; </a:t>
            </a:r>
            <a:r>
              <a:rPr lang="ru-RU" sz="6400" b="1" dirty="0"/>
              <a:t>2,2 млн</a:t>
            </a:r>
            <a:endParaRPr lang="pl-PL" sz="6400" b="1" dirty="0"/>
          </a:p>
          <a:p>
            <a:r>
              <a:rPr lang="ru-RU" sz="6400" b="1" dirty="0"/>
              <a:t>TVP.pl </a:t>
            </a:r>
            <a:r>
              <a:rPr lang="ru-RU" sz="6400" dirty="0"/>
              <a:t>– сервис VOD; </a:t>
            </a:r>
            <a:r>
              <a:rPr lang="ru-RU" sz="6400" b="1" dirty="0"/>
              <a:t>2 млн</a:t>
            </a:r>
            <a:endParaRPr lang="pl-PL" sz="6400" b="1" dirty="0"/>
          </a:p>
          <a:p>
            <a:r>
              <a:rPr lang="ru-RU" sz="6400" b="1" dirty="0"/>
              <a:t>HBO GO </a:t>
            </a:r>
            <a:r>
              <a:rPr lang="ru-RU" sz="6400" dirty="0"/>
              <a:t>- SVOD, собственный контент, в том числе польский, посредственный интерфейс, отсутствует обновление приложений в Smart TV; </a:t>
            </a:r>
            <a:r>
              <a:rPr lang="ru-RU" sz="6400" b="1" dirty="0"/>
              <a:t>1,4 млн</a:t>
            </a:r>
            <a:endParaRPr lang="pl-PL" sz="6400" b="1" dirty="0"/>
          </a:p>
          <a:p>
            <a:r>
              <a:rPr lang="ru-RU" sz="6400" b="1" dirty="0"/>
              <a:t>IPLA</a:t>
            </a:r>
            <a:r>
              <a:rPr lang="ru-RU" sz="6400" dirty="0"/>
              <a:t> – интегрирован с услугой цифрового Polsat, продукция группы Polsat;</a:t>
            </a:r>
            <a:r>
              <a:rPr lang="ru-RU" sz="6400" b="1" dirty="0"/>
              <a:t> 1 млн</a:t>
            </a:r>
            <a:endParaRPr lang="pl-PL" sz="6400" b="1" dirty="0"/>
          </a:p>
          <a:p>
            <a:r>
              <a:rPr lang="ru-RU" sz="6400" b="1" dirty="0"/>
              <a:t>Chili.com</a:t>
            </a:r>
            <a:r>
              <a:rPr lang="ru-RU" sz="6400" dirty="0"/>
              <a:t> – 400K</a:t>
            </a:r>
            <a:endParaRPr lang="pl-PL" sz="6400" dirty="0"/>
          </a:p>
          <a:p>
            <a:r>
              <a:rPr lang="ru-RU" sz="6400" b="1" dirty="0"/>
              <a:t>Canal+go.pl </a:t>
            </a:r>
            <a:r>
              <a:rPr lang="ru-RU" sz="6400" dirty="0"/>
              <a:t>– SVOD, интегрированный с услугой Canal+ , </a:t>
            </a:r>
            <a:r>
              <a:rPr lang="ru-RU" sz="6400" b="1" dirty="0"/>
              <a:t>300K</a:t>
            </a:r>
            <a:endParaRPr lang="pl-PL" sz="6400" b="1" dirty="0"/>
          </a:p>
          <a:p>
            <a:r>
              <a:rPr lang="ru-RU" sz="6400" b="1" dirty="0"/>
              <a:t>Prime Video </a:t>
            </a:r>
            <a:r>
              <a:rPr lang="ru-RU" sz="6400" dirty="0"/>
              <a:t>–160 k SVOD с начала 2019 года постоянное расширяемое предложение для Польши, хорошее техническое качество, собственный контент</a:t>
            </a:r>
            <a:endParaRPr lang="pl-PL" sz="6400" dirty="0"/>
          </a:p>
          <a:p>
            <a:r>
              <a:rPr lang="ru-RU" sz="6400" b="1" dirty="0"/>
              <a:t>Остальные: Play Now, AppleTV+, Rakuten, Cineman и сервисы VoD остальных операторов кабельных сетей</a:t>
            </a:r>
            <a:endParaRPr lang="pl-PL" sz="6400" b="1" dirty="0"/>
          </a:p>
          <a:p>
            <a:pPr marL="0" indent="0">
              <a:buNone/>
            </a:pPr>
            <a:endParaRPr lang="pl-PL" sz="6400" dirty="0"/>
          </a:p>
          <a:p>
            <a:pPr marL="0" indent="0">
              <a:buNone/>
            </a:pPr>
            <a:r>
              <a:rPr lang="ru-RU" sz="5600" dirty="0"/>
              <a:t>*Опрос Gemius</a:t>
            </a:r>
            <a:endParaRPr lang="pl-PL" sz="5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78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E7B8AC-1A03-44C0-8A51-9BA3BDF8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br>
              <a:rPr lang="pl-PL" b="1" dirty="0"/>
            </a:br>
            <a:r>
              <a:rPr lang="ru-RU" b="1" dirty="0"/>
              <a:t>УСПЕХ ЛИДЕРА SVoD</a:t>
            </a:r>
            <a:br>
              <a:rPr lang="pl-PL" b="1" dirty="0"/>
            </a:br>
            <a:r>
              <a:rPr lang="ru-RU" b="1" dirty="0"/>
              <a:t>Анализ эффективности Netflix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BB8660-CF34-419E-85CD-32C02B36C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700" b="1" dirty="0">
                <a:solidFill>
                  <a:srgbClr val="FF0000"/>
                </a:solidFill>
              </a:rPr>
              <a:t>CONTENT IS KING</a:t>
            </a:r>
            <a:endParaRPr lang="pl-PL" sz="1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1700" b="1" dirty="0">
              <a:solidFill>
                <a:srgbClr val="FF0000"/>
              </a:solidFill>
            </a:endParaRPr>
          </a:p>
          <a:p>
            <a:r>
              <a:rPr lang="ru-RU" sz="1700" dirty="0"/>
              <a:t>Подготовка контента на национальном языке</a:t>
            </a:r>
            <a:endParaRPr lang="pl-PL" sz="1700" dirty="0"/>
          </a:p>
          <a:p>
            <a:r>
              <a:rPr lang="ru-RU" sz="1700" dirty="0"/>
              <a:t>Производство или совместное производство контента с местными специалистами авторами</a:t>
            </a:r>
            <a:endParaRPr lang="pl-PL" sz="1700" dirty="0"/>
          </a:p>
          <a:p>
            <a:r>
              <a:rPr lang="ru-RU" sz="1700" dirty="0"/>
              <a:t>Производство оригинального контента (преобладаю сериалы)</a:t>
            </a:r>
            <a:endParaRPr lang="pl-PL" sz="1700" dirty="0"/>
          </a:p>
          <a:p>
            <a:r>
              <a:rPr lang="ru-RU" sz="1700" dirty="0"/>
              <a:t>Абонентская плата с учетом экономической ситуации на данном рынке</a:t>
            </a:r>
            <a:endParaRPr lang="pl-PL" sz="1700" dirty="0"/>
          </a:p>
          <a:p>
            <a:r>
              <a:rPr lang="ru-RU" sz="1700" dirty="0"/>
              <a:t>Взимание оплаты в местной валюте, разнообразные формы оплаты</a:t>
            </a:r>
            <a:endParaRPr lang="pl-PL" sz="1700" dirty="0"/>
          </a:p>
          <a:p>
            <a:r>
              <a:rPr lang="ru-RU" sz="1700" dirty="0"/>
              <a:t>Сотрудничество с производителями оборудования (TV, STB, Player и т.п.)</a:t>
            </a:r>
            <a:endParaRPr lang="pl-PL" sz="1700" dirty="0"/>
          </a:p>
          <a:p>
            <a:r>
              <a:rPr lang="ru-RU" sz="1700" dirty="0"/>
              <a:t>Сотрудничество с производителями TV, телекоммуникационными операторами</a:t>
            </a:r>
            <a:endParaRPr lang="pl-PL" sz="1700" dirty="0"/>
          </a:p>
          <a:p>
            <a:r>
              <a:rPr lang="ru-RU" sz="1700" dirty="0"/>
              <a:t>Качество контента 4K, HDR, Dolby Vision, Dolby Atmos</a:t>
            </a:r>
            <a:endParaRPr lang="pl-PL" sz="1700" dirty="0"/>
          </a:p>
          <a:p>
            <a:r>
              <a:rPr lang="ru-RU" sz="1700" dirty="0"/>
              <a:t>Удобный интерфейс и хорошо разработанный алгоритм для основной целевой группы</a:t>
            </a:r>
            <a:endParaRPr lang="pl-PL" sz="1700" dirty="0"/>
          </a:p>
          <a:p>
            <a:pPr marL="0" indent="0" algn="ctr">
              <a:buNone/>
            </a:pPr>
            <a:endParaRPr lang="pl-PL" sz="17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700" b="1" dirty="0">
                <a:solidFill>
                  <a:srgbClr val="FF0000"/>
                </a:solidFill>
              </a:rPr>
              <a:t>THINK GLOBALLY, ACT LOCALLY</a:t>
            </a:r>
            <a:endParaRPr lang="pl-PL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53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2180C-0CC4-413D-9F53-AE7708C0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ru-RU" b="1" dirty="0"/>
              <a:t>SVoD – РАЗВИТИЕ И ПРОГНОЗ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D3E5C4-6A2A-4DD0-9F7A-671DD7C84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1371599"/>
            <a:ext cx="11481954" cy="51331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6400" dirty="0"/>
          </a:p>
          <a:p>
            <a:pPr marL="0" indent="0">
              <a:buNone/>
            </a:pPr>
            <a:r>
              <a:rPr lang="ru-RU" sz="6400" dirty="0"/>
              <a:t>Оценивается, что число подписок SVoD в мире </a:t>
            </a:r>
            <a:r>
              <a:rPr lang="ru-RU" sz="6400" dirty="0">
                <a:solidFill>
                  <a:srgbClr val="FF0000"/>
                </a:solidFill>
              </a:rPr>
              <a:t>достигнет 600* миллионов к 2022 году.</a:t>
            </a:r>
            <a:endParaRPr lang="pl-PL" sz="6400" dirty="0">
              <a:solidFill>
                <a:srgbClr val="FF0000"/>
              </a:solidFill>
            </a:endParaRPr>
          </a:p>
          <a:p>
            <a:r>
              <a:rPr lang="ru-RU" sz="6400" dirty="0">
                <a:solidFill>
                  <a:srgbClr val="FF0000"/>
                </a:solidFill>
              </a:rPr>
              <a:t>В Западной Европе число подписчиков достигнет 65 миллионов в 2022 году, а в Восточной Европе - 16 миллионов</a:t>
            </a:r>
            <a:r>
              <a:rPr lang="ru-RU" sz="6400" dirty="0"/>
              <a:t>.</a:t>
            </a:r>
            <a:endParaRPr lang="pl-PL" sz="6400" dirty="0"/>
          </a:p>
          <a:p>
            <a:r>
              <a:rPr lang="ru-RU" sz="6400" dirty="0"/>
              <a:t>Мобильный SVoD растет быстрыми темпами в Азии, на Ближнем Востоке и в Африке. </a:t>
            </a:r>
            <a:endParaRPr lang="pl-PL" sz="6400" dirty="0"/>
          </a:p>
          <a:p>
            <a:r>
              <a:rPr lang="ru-RU" sz="6400" dirty="0"/>
              <a:t>Дешевые приложения с доступ к VOD оказались там очень популярными;</a:t>
            </a:r>
            <a:endParaRPr lang="pl-PL" sz="6400" dirty="0"/>
          </a:p>
          <a:p>
            <a:pPr>
              <a:lnSpc>
                <a:spcPct val="110000"/>
              </a:lnSpc>
            </a:pPr>
            <a:r>
              <a:rPr lang="ru-RU" sz="6400" dirty="0"/>
              <a:t>Рейтинг SVoD: США 160 млн (36% сейчас, 29% в 2022), Китай, Индия</a:t>
            </a:r>
            <a:endParaRPr lang="pl-PL" sz="6400" dirty="0"/>
          </a:p>
          <a:p>
            <a:r>
              <a:rPr lang="ru-RU" sz="6400" dirty="0"/>
              <a:t> До 2022 года на долю Китая, США и Индии придется половина увеличения числа подписчиков SVoD и 59% глобальных подписчиков;</a:t>
            </a:r>
            <a:endParaRPr lang="pl-PL" sz="6400" dirty="0"/>
          </a:p>
          <a:p>
            <a:r>
              <a:rPr lang="ru-RU" sz="6400" dirty="0"/>
              <a:t>Человек/домашнее хозяйство выбирает более одной платформы SVoD. Это явление распространено в США, Скандинавии и Великобритании;</a:t>
            </a:r>
            <a:endParaRPr lang="pl-PL" sz="6400" dirty="0"/>
          </a:p>
          <a:p>
            <a:r>
              <a:rPr lang="ru-RU" sz="6400" dirty="0">
                <a:solidFill>
                  <a:srgbClr val="FF0000"/>
                </a:solidFill>
              </a:rPr>
              <a:t>32% домохозяйств к 2022 году приобретут доступ к подпискам SVoD и до 50% домохозяйств 12 самых развитых странах;</a:t>
            </a:r>
            <a:endParaRPr lang="pl-PL" sz="6400" dirty="0">
              <a:solidFill>
                <a:srgbClr val="FF0000"/>
              </a:solidFill>
            </a:endParaRPr>
          </a:p>
          <a:p>
            <a:r>
              <a:rPr lang="ru-RU" sz="6400" dirty="0"/>
              <a:t>В США, Скандинавии, Великобритании будет более одной подписки на домохозяйство;</a:t>
            </a:r>
            <a:endParaRPr lang="pl-PL" sz="6400" dirty="0"/>
          </a:p>
          <a:p>
            <a:r>
              <a:rPr lang="ru-RU" sz="6400" dirty="0"/>
              <a:t>Во Франции, Германии, Италии и Испании количество подписок ниже, чем в среднем в мире, из-за ограничения прав на SVoD на 36 месяцев после премьеры фильма. Также распространено добавлять услуги SVoD для к платным абонементам ТВ (например, Yomvi на Movistar + i Canalplay в Canal Plus);</a:t>
            </a:r>
            <a:endParaRPr lang="pl-PL" sz="6400" dirty="0"/>
          </a:p>
          <a:p>
            <a:r>
              <a:rPr lang="ru-RU" sz="6400" dirty="0">
                <a:solidFill>
                  <a:srgbClr val="FF0000"/>
                </a:solidFill>
              </a:rPr>
              <a:t>Мобильный сервис SVoD</a:t>
            </a:r>
            <a:r>
              <a:rPr lang="ru-RU" sz="6400" dirty="0"/>
              <a:t>, уже очень популярный на Ближнем Востоке, будет приобретать все большее значение и на других рынках;</a:t>
            </a:r>
            <a:endParaRPr lang="pl-PL" sz="6400" dirty="0"/>
          </a:p>
          <a:p>
            <a:endParaRPr lang="pl-PL" sz="6400" dirty="0"/>
          </a:p>
          <a:p>
            <a:pPr marL="0" indent="0">
              <a:buNone/>
            </a:pPr>
            <a:r>
              <a:rPr lang="ru-RU" sz="6400" dirty="0"/>
              <a:t>*</a:t>
            </a:r>
            <a:r>
              <a:rPr lang="ru-RU" sz="5600" dirty="0"/>
              <a:t>Исследование Digital Reasearch для Curiosity Stream</a:t>
            </a:r>
            <a:endParaRPr lang="pl-PL" sz="5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966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BC9C30-A7C0-4BE0-8B1C-27C037862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dirty="0"/>
              <a:t>„</a:t>
            </a:r>
            <a:r>
              <a:rPr lang="ru-RU" b="1" dirty="0"/>
              <a:t>ПАРТНЕРСТВО</a:t>
            </a:r>
            <a:r>
              <a:rPr lang="pl-PL" b="1" dirty="0"/>
              <a:t>”</a:t>
            </a:r>
            <a:r>
              <a:rPr lang="ru-RU" b="1" dirty="0"/>
              <a:t> С СЕРВИСАМИ SVoD?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B70484-A7BD-4CA7-9ED0-60EC2D802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555" y="1091045"/>
            <a:ext cx="11627427" cy="583969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Число подписчиков платного телевидения на развитых рынках снижается </a:t>
            </a:r>
            <a:r>
              <a:rPr lang="ru-RU" sz="1600" dirty="0"/>
              <a:t>(в основном в США), однако услуги SVoD не могут полностью заменить предложение платформ, предлагающих доступ к телевидению – пока нет!</a:t>
            </a:r>
            <a:endParaRPr lang="pl-PL" sz="1600" dirty="0"/>
          </a:p>
          <a:p>
            <a:r>
              <a:rPr lang="ru-RU" sz="1600" dirty="0"/>
              <a:t>Некоторые операторы платного телевидения </a:t>
            </a:r>
            <a:r>
              <a:rPr lang="ru-RU" sz="1600" dirty="0">
                <a:solidFill>
                  <a:srgbClr val="FF0000"/>
                </a:solidFill>
              </a:rPr>
              <a:t>предлагают свой собственный сервис SVoD или в партнерстве с сервисами SVoD </a:t>
            </a:r>
            <a:r>
              <a:rPr lang="ru-RU" sz="1600" dirty="0"/>
              <a:t>(Netflix, Iflix, Hbo Go, Curiosity);</a:t>
            </a:r>
            <a:endParaRPr lang="pl-PL" sz="1600" dirty="0"/>
          </a:p>
          <a:p>
            <a:r>
              <a:rPr lang="ru-RU" sz="1600" dirty="0"/>
              <a:t>Партнерство с сервисами не является эксклюзивным. Помимо повышения привлекательности предложения оператора, они не приносят операторам дополнительных доходов;</a:t>
            </a:r>
            <a:endParaRPr lang="pl-PL" sz="1600" dirty="0"/>
          </a:p>
          <a:p>
            <a:r>
              <a:rPr lang="ru-RU" sz="1600" dirty="0">
                <a:solidFill>
                  <a:srgbClr val="FF0000"/>
                </a:solidFill>
              </a:rPr>
              <a:t>Liberty Global </a:t>
            </a:r>
            <a:r>
              <a:rPr lang="ru-RU" sz="1600" dirty="0"/>
              <a:t>запустила собственный </a:t>
            </a:r>
            <a:r>
              <a:rPr lang="ru-RU" sz="1600" dirty="0">
                <a:solidFill>
                  <a:srgbClr val="FF0000"/>
                </a:solidFill>
              </a:rPr>
              <a:t>сервис Myprime </a:t>
            </a:r>
            <a:r>
              <a:rPr lang="ru-RU" sz="1600" dirty="0"/>
              <a:t>на нескольких рынках, но благодаря контракту с Netflix его развитие может быть остановлено;</a:t>
            </a:r>
            <a:endParaRPr lang="pl-PL" sz="1600" dirty="0"/>
          </a:p>
          <a:p>
            <a:r>
              <a:rPr lang="ru-RU" sz="1600" dirty="0">
                <a:solidFill>
                  <a:srgbClr val="FF0000"/>
                </a:solidFill>
              </a:rPr>
              <a:t>Sky</a:t>
            </a:r>
            <a:r>
              <a:rPr lang="ru-RU" sz="1600" dirty="0"/>
              <a:t> также запустила собственную услугу Now TV в 2012 году и не ограничивается собственными подписчиками, но работает по всему рынку.</a:t>
            </a:r>
            <a:endParaRPr lang="pl-PL" sz="1600" dirty="0"/>
          </a:p>
          <a:p>
            <a:r>
              <a:rPr lang="ru-RU" sz="1600" dirty="0">
                <a:solidFill>
                  <a:srgbClr val="FF0000"/>
                </a:solidFill>
              </a:rPr>
              <a:t>Telefonica</a:t>
            </a:r>
            <a:r>
              <a:rPr lang="ru-RU" sz="1600" dirty="0"/>
              <a:t> предоставляет свои услуги только своим абонентам, таким как Canalplus во Франции;</a:t>
            </a:r>
            <a:endParaRPr lang="pl-PL" sz="1600" dirty="0"/>
          </a:p>
          <a:p>
            <a:r>
              <a:rPr lang="ru-RU" sz="1600" dirty="0"/>
              <a:t>Операторы мобильной связи устанавливают партнерские отношения с крупными глобальными сервисами, за исключением операторов на Дальнем Востоке, в Африке, Азии, где было создано несколько </a:t>
            </a:r>
            <a:r>
              <a:rPr lang="ru-RU" sz="1600" dirty="0">
                <a:solidFill>
                  <a:srgbClr val="FF0000"/>
                </a:solidFill>
              </a:rPr>
              <a:t>дешевых приложений SVoD</a:t>
            </a:r>
            <a:r>
              <a:rPr lang="ru-RU" sz="1600" dirty="0"/>
              <a:t>;</a:t>
            </a:r>
            <a:endParaRPr lang="pl-PL" sz="1600" dirty="0"/>
          </a:p>
          <a:p>
            <a:r>
              <a:rPr lang="ru-RU" sz="1600" dirty="0"/>
              <a:t>На развивающихся рынках, где Netflix и Amazon слишком дороги, господствует IFLIX (3$/подписка);</a:t>
            </a:r>
            <a:endParaRPr lang="pl-PL" sz="1600" dirty="0"/>
          </a:p>
          <a:p>
            <a:r>
              <a:rPr lang="ru-RU" sz="1600" dirty="0">
                <a:solidFill>
                  <a:srgbClr val="FF0000"/>
                </a:solidFill>
              </a:rPr>
              <a:t>В Китае Netflix</a:t>
            </a:r>
            <a:r>
              <a:rPr lang="ru-RU" sz="1600" dirty="0"/>
              <a:t> был вынужден установить партнерские отношения с IQIYI из-за государственной политики в отношении иностранных компаний, в России будет нелегко увеличить лимит в 20% иностранного капитала в проектах OTT.</a:t>
            </a:r>
            <a:endParaRPr lang="pl-PL" sz="1600" dirty="0"/>
          </a:p>
          <a:p>
            <a:pPr marL="0" indent="0" algn="ctr">
              <a:buNone/>
            </a:pPr>
            <a:endParaRPr lang="pl-PL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rgbClr val="FF0000"/>
                </a:solidFill>
              </a:rPr>
              <a:t>ПОСТОЯННЫЙ УСПЕХ ДЛЯ ГЛОБАЛЬНОГО СЕРВИСА SVOD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pl-PL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154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A1A19-A2E5-41AC-8105-A581F01D9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r>
              <a:rPr lang="ru-RU" b="1" dirty="0"/>
              <a:t>ИТОГИ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38C68-F607-4ECF-B880-39736400C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68190"/>
          </a:xfrm>
        </p:spPr>
        <p:txBody>
          <a:bodyPr>
            <a:normAutofit/>
          </a:bodyPr>
          <a:lstStyle/>
          <a:p>
            <a:r>
              <a:rPr lang="ru-RU" sz="1600" dirty="0"/>
              <a:t>Рынок VoD находится в фазе развития (ожидается около 600 миллионов подписок к 2022 году) в Польше наблюдается фаза динамического развития и создает потенциал для нового игрока;</a:t>
            </a:r>
            <a:endParaRPr lang="pl-PL" sz="1600" dirty="0"/>
          </a:p>
          <a:p>
            <a:r>
              <a:rPr lang="ru-RU" sz="1600" dirty="0"/>
              <a:t>Реальные доходы в Польше генерируются SVoD и TVoD, AVoD - тизер для других моделей.</a:t>
            </a:r>
            <a:endParaRPr lang="pl-PL" sz="1600" dirty="0"/>
          </a:p>
          <a:p>
            <a:r>
              <a:rPr lang="ru-RU" sz="1600" dirty="0"/>
              <a:t>Контент, ориентированный на рынок, включает: сериалы, фильмы, first-run, эксклюзивный контент;</a:t>
            </a:r>
            <a:endParaRPr lang="pl-PL" sz="1600" dirty="0"/>
          </a:p>
          <a:p>
            <a:r>
              <a:rPr lang="ru-RU" sz="1600" dirty="0"/>
              <a:t>Услуги VoD отвлекают зрителей от линейных каналов, а не от оператора, повышают привлекательность предложения операторов;</a:t>
            </a:r>
            <a:endParaRPr lang="pl-PL" sz="1600" dirty="0"/>
          </a:p>
          <a:p>
            <a:r>
              <a:rPr lang="ru-RU" sz="1600" dirty="0"/>
              <a:t>Контент „ live” останется в основном в линейных каналах, другой контент будет предлагаться на сервисах Vod.</a:t>
            </a:r>
            <a:endParaRPr lang="pl-PL" sz="1600" dirty="0"/>
          </a:p>
          <a:p>
            <a:r>
              <a:rPr lang="ru-RU" sz="1600" dirty="0">
                <a:solidFill>
                  <a:srgbClr val="FF0000"/>
                </a:solidFill>
              </a:rPr>
              <a:t>Если вы планируете запустить свой собственный сервис Svod, не делайте этого, подумайте о TVoD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ru-RU" sz="1600" dirty="0">
                <a:solidFill>
                  <a:srgbClr val="FF0000"/>
                </a:solidFill>
              </a:rPr>
              <a:t>Если вы хотите работать с SVoD, попробуйте с польскими платформами Svod</a:t>
            </a:r>
            <a:endParaRPr lang="pl-PL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</a:rPr>
              <a:t>БОРЬБА ЗА </a:t>
            </a:r>
            <a:r>
              <a:rPr lang="pl-PL" sz="1600" b="1" dirty="0">
                <a:solidFill>
                  <a:srgbClr val="FF0000"/>
                </a:solidFill>
              </a:rPr>
              <a:t>„</a:t>
            </a:r>
            <a:r>
              <a:rPr lang="ru-RU" sz="1600" b="1" dirty="0">
                <a:solidFill>
                  <a:srgbClr val="FF0000"/>
                </a:solidFill>
              </a:rPr>
              <a:t>ПОРТФЕЛЬ ВРЕМЕНИ</a:t>
            </a:r>
            <a:r>
              <a:rPr lang="pl-PL" sz="1600" b="1" dirty="0">
                <a:solidFill>
                  <a:srgbClr val="FF0000"/>
                </a:solidFill>
              </a:rPr>
              <a:t>”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потребителей</a:t>
            </a:r>
            <a:endParaRPr lang="pl-PL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rgbClr val="FF0000"/>
                </a:solidFill>
              </a:rPr>
              <a:t>Раньше основным ресурсом были частоты и технический охват, создающий зрительскую аудиторию, в настоящее время </a:t>
            </a:r>
            <a:r>
              <a:rPr lang="ru-RU" sz="1600" b="1" dirty="0">
                <a:solidFill>
                  <a:srgbClr val="FF0000"/>
                </a:solidFill>
              </a:rPr>
              <a:t>основным активом является время пользователей</a:t>
            </a:r>
            <a:r>
              <a:rPr lang="ru-RU" sz="1600" dirty="0">
                <a:solidFill>
                  <a:srgbClr val="FF0000"/>
                </a:solidFill>
              </a:rPr>
              <a:t>.</a:t>
            </a:r>
            <a:endParaRPr lang="pl-PL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82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EA0A81-EAD2-4C83-AB33-960A354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9562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FF"/>
                </a:solidFill>
                <a:cs typeface="Aharoni" panose="02010803020104030203" pitchFamily="2" charset="-79"/>
              </a:rPr>
              <a:t>правовые аспекты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1671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5F7AD-24ED-4F52-AE6A-D2559075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БЛАГОДАРЮ ЗА ВНИМАНИЕ!</a:t>
            </a:r>
            <a:endParaRPr lang="pl-PL" sz="4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1DB35A-250C-4F07-A679-CF8FC6442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ru-RU" dirty="0"/>
              <a:t>Ежи Страшевски</a:t>
            </a:r>
            <a:endParaRPr lang="pl-PL" dirty="0"/>
          </a:p>
          <a:p>
            <a:pPr marL="0" indent="0" algn="ctr">
              <a:buNone/>
            </a:pPr>
            <a:r>
              <a:rPr lang="ru-RU" dirty="0"/>
              <a:t>Польская палата электронных коммуникаций (PIKE)</a:t>
            </a:r>
            <a:endParaRPr lang="pl-PL" dirty="0"/>
          </a:p>
          <a:p>
            <a:pPr marL="0" indent="0" algn="ctr">
              <a:buNone/>
            </a:pPr>
            <a:r>
              <a:rPr lang="ru-RU" sz="2400" i="1" dirty="0"/>
              <a:t>(Polish Chamber for Electronic Communication)</a:t>
            </a:r>
            <a:endParaRPr lang="pl-PL" sz="2400" i="1" dirty="0"/>
          </a:p>
          <a:p>
            <a:pPr marL="0" indent="0"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ru-RU" sz="2400" dirty="0">
                <a:hlinkClick r:id="rId2"/>
              </a:rPr>
              <a:t>jerzy.straszewski@pike.org.pl</a:t>
            </a:r>
          </a:p>
          <a:p>
            <a:pPr marL="0" indent="0" algn="ctr">
              <a:buNone/>
            </a:pPr>
            <a:endParaRPr lang="ru-RU" sz="2400" i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74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FA39A0E-7126-4A91-9BAE-AEDDA56A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На стыке двух регулирований</a:t>
            </a:r>
            <a:endParaRPr lang="pl-PL" sz="40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99A16BC5-6034-4288-937E-97832F7C8AB2}"/>
              </a:ext>
            </a:extLst>
          </p:cNvPr>
          <p:cNvSpPr/>
          <p:nvPr/>
        </p:nvSpPr>
        <p:spPr>
          <a:xfrm>
            <a:off x="2187363" y="3724808"/>
            <a:ext cx="2229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АУДИОВИЗУАЛЬНЫЕ </a:t>
            </a:r>
            <a:endParaRPr lang="pl-PL" dirty="0"/>
          </a:p>
          <a:p>
            <a:pPr algn="ctr"/>
            <a:r>
              <a:rPr lang="ru-RU" dirty="0"/>
              <a:t>УСЛУГИ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21D9B79-8513-448C-90AB-88331881A05E}"/>
              </a:ext>
            </a:extLst>
          </p:cNvPr>
          <p:cNvSpPr/>
          <p:nvPr/>
        </p:nvSpPr>
        <p:spPr>
          <a:xfrm>
            <a:off x="7582169" y="3724808"/>
            <a:ext cx="1360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УСЛУГИ OTT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DD28AD70-CF66-4BA3-B98F-471BDEE665FC}"/>
              </a:ext>
            </a:extLst>
          </p:cNvPr>
          <p:cNvSpPr/>
          <p:nvPr/>
        </p:nvSpPr>
        <p:spPr>
          <a:xfrm>
            <a:off x="2793666" y="36324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АУДИОВИЗУАЛЬНЫЕ </a:t>
            </a:r>
            <a:endParaRPr lang="pl-PL" dirty="0"/>
          </a:p>
          <a:p>
            <a:pPr algn="ctr"/>
            <a:r>
              <a:rPr lang="ru-RU" dirty="0"/>
              <a:t>УСЛУГИ </a:t>
            </a:r>
          </a:p>
          <a:p>
            <a:pPr algn="ctr"/>
            <a:r>
              <a:rPr lang="ru-RU" dirty="0"/>
              <a:t>OTT</a:t>
            </a:r>
          </a:p>
        </p:txBody>
      </p:sp>
      <p:sp>
        <p:nvSpPr>
          <p:cNvPr id="13" name="Elipsa 3">
            <a:extLst>
              <a:ext uri="{FF2B5EF4-FFF2-40B4-BE49-F238E27FC236}">
                <a16:creationId xmlns:a16="http://schemas.microsoft.com/office/drawing/2014/main" id="{8B4A2269-D9F1-4FC2-A231-519DAD474FE0}"/>
              </a:ext>
            </a:extLst>
          </p:cNvPr>
          <p:cNvSpPr/>
          <p:nvPr/>
        </p:nvSpPr>
        <p:spPr>
          <a:xfrm>
            <a:off x="1811217" y="1436513"/>
            <a:ext cx="5086175" cy="4945922"/>
          </a:xfrm>
          <a:prstGeom prst="ellipse">
            <a:avLst/>
          </a:prstGeom>
          <a:solidFill>
            <a:schemeClr val="accent3">
              <a:lumMod val="5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Elipsa 11">
            <a:extLst>
              <a:ext uri="{FF2B5EF4-FFF2-40B4-BE49-F238E27FC236}">
                <a16:creationId xmlns:a16="http://schemas.microsoft.com/office/drawing/2014/main" id="{82542EBB-6700-4582-B3F3-367C95BF3503}"/>
              </a:ext>
            </a:extLst>
          </p:cNvPr>
          <p:cNvSpPr/>
          <p:nvPr/>
        </p:nvSpPr>
        <p:spPr>
          <a:xfrm>
            <a:off x="4793415" y="1436513"/>
            <a:ext cx="5260841" cy="4945922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57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B3161E-F33E-4060-B660-462FCF35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Квалификация услуги</a:t>
            </a:r>
            <a:endParaRPr lang="pl-PL" sz="4000" b="1" dirty="0"/>
          </a:p>
        </p:txBody>
      </p:sp>
      <p:graphicFrame>
        <p:nvGraphicFramePr>
          <p:cNvPr id="3" name="Symbol zastępczy zawartości 4">
            <a:extLst>
              <a:ext uri="{FF2B5EF4-FFF2-40B4-BE49-F238E27FC236}">
                <a16:creationId xmlns:a16="http://schemas.microsoft.com/office/drawing/2014/main" id="{F30DE9B4-75CE-451A-9953-78C6F5422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361589"/>
              </p:ext>
            </p:extLst>
          </p:nvPr>
        </p:nvGraphicFramePr>
        <p:xfrm>
          <a:off x="623456" y="1257300"/>
          <a:ext cx="10983190" cy="521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96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ТРАДИЦИОННЫЕ АУДИОВИЗУАЛЬНЫЕ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АУДИОВИЗУАЛЬНЫЕ</a:t>
                      </a:r>
                      <a:r>
                        <a:rPr lang="ru-RU" baseline="0" dirty="0"/>
                        <a:t> </a:t>
                      </a:r>
                    </a:p>
                    <a:p>
                      <a:pPr algn="ctr"/>
                      <a:r>
                        <a:rPr lang="ru-RU" dirty="0"/>
                        <a:t>УСЛУГИ OTT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ДРУГИЕ УСЛУГИ OTT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72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ТЕЛЕКОММУНИКАЦИОННАЯ УСЛУГА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УСЛУГА, ПРЕДОСТАВЛЯЕМАЯ ЭЛЕКТРОННЫМ ПУТЕМ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ТЕЛЕКОММУНИКАЦИОННАЯ УСЛУГА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(OTT-0)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УСЛУГА, ПРЕДОСТАВЛЯЕМАЯ ЭЛЕКТРОННЫМ ПУТЕМ</a:t>
                      </a:r>
                      <a:r>
                        <a:rPr lang="ru-RU" baseline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(OTT-1, OTT-2)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НАПРИМЕР</a:t>
                      </a:r>
                      <a:r>
                        <a:rPr lang="pl-PL" dirty="0"/>
                        <a:t>,</a:t>
                      </a:r>
                      <a:r>
                        <a:rPr lang="ru-RU" dirty="0"/>
                        <a:t> ТРАНСЛЯЦИЯ</a:t>
                      </a:r>
                      <a:br>
                        <a:rPr lang="ru-RU" dirty="0"/>
                      </a:br>
                      <a:r>
                        <a:rPr lang="ru-RU" dirty="0"/>
                        <a:t>И РАСПРОСТРАНЕНИЕ ТЕЛЕПРОГРАММ И </a:t>
                      </a:r>
                      <a:br>
                        <a:rPr lang="ru-RU" dirty="0"/>
                      </a:br>
                      <a:r>
                        <a:rPr lang="ru-RU" dirty="0"/>
                        <a:t>РАДИОПРОГРАММ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НАПРИМЕР NETFLIX, AMAZON PRIME</a:t>
                      </a:r>
                      <a:r>
                        <a:rPr lang="ru-RU" baseline="0" dirty="0"/>
                        <a:t> VIDEO, HBO GO, WP PILOT, VOD.PL, PLAYER.PL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НАПРИМЕР  SKYPEOUT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/>
                        <a:t>(TSUE: </a:t>
                      </a:r>
                      <a:br>
                        <a:rPr lang="ru-RU" i="1" baseline="0" dirty="0"/>
                      </a:br>
                      <a:r>
                        <a:rPr lang="ru-RU" i="1" baseline="0" dirty="0"/>
                        <a:t>C-142/18)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НАПРИМЕР MESSENGER, WHATSAPP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5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C0C4F-6571-4E7C-9249-46238315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Autofit/>
          </a:bodyPr>
          <a:lstStyle/>
          <a:p>
            <a:pPr algn="ctr"/>
            <a:br>
              <a:rPr lang="pl-PL" sz="4000" b="1" dirty="0"/>
            </a:br>
            <a:r>
              <a:rPr lang="ru-RU" sz="4000" b="1" dirty="0"/>
              <a:t>Требования </a:t>
            </a:r>
            <a:br>
              <a:rPr lang="ru-RU" sz="4000" b="1" dirty="0"/>
            </a:br>
            <a:r>
              <a:rPr lang="ru-RU" sz="4000" b="1" dirty="0"/>
              <a:t>для начала предоставления услуги</a:t>
            </a:r>
            <a:endParaRPr lang="pl-PL" sz="4000" b="1" dirty="0"/>
          </a:p>
        </p:txBody>
      </p:sp>
      <p:graphicFrame>
        <p:nvGraphicFramePr>
          <p:cNvPr id="3" name="Symbol zastępczy zawartości 4">
            <a:extLst>
              <a:ext uri="{FF2B5EF4-FFF2-40B4-BE49-F238E27FC236}">
                <a16:creationId xmlns:a16="http://schemas.microsoft.com/office/drawing/2014/main" id="{63A0970D-7C75-4FFD-B759-718D6EB7AD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897121"/>
              </p:ext>
            </p:extLst>
          </p:nvPr>
        </p:nvGraphicFramePr>
        <p:xfrm>
          <a:off x="720000" y="1610589"/>
          <a:ext cx="10678828" cy="4904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7030">
                <a:tc>
                  <a:txBody>
                    <a:bodyPr/>
                    <a:lstStyle/>
                    <a:p>
                      <a:pPr algn="l" rtl="0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ТРАДИЦИОННЫЕ АУДИОВИЗУАЛЬНЫЕ УСЛУГИ</a:t>
                      </a:r>
                    </a:p>
                    <a:p>
                      <a:pPr algn="l" rtl="0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АУДИОВИЗУАЛЬНЫЕ УСЛУГИ OTT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89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КОНЦЕССИЯ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ТРАНСЛЯЦИЯ</a:t>
                      </a:r>
                    </a:p>
                    <a:p>
                      <a:pPr algn="l" rtl="0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079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РЕГИСТРАЦИЯ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РАСПРОСТРАНЕНИЕ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ТРАНСЛЯЦИЯ И РАСПРОСТРАНЕНИЕ</a:t>
                      </a:r>
                    </a:p>
                    <a:p>
                      <a:pPr algn="ctr"/>
                      <a:r>
                        <a:rPr lang="ru-RU" dirty="0"/>
                        <a:t>(ЛИНЕЙНЫЕ)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79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ТОЛЬКО ИНФОРМАЦИОННЫЕ ОБЯЗАННОСТИ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/>
                        <a:t>VOD и</a:t>
                      </a:r>
                      <a:r>
                        <a:rPr lang="ru-RU" i="0" baseline="0" dirty="0"/>
                        <a:t> UGC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/>
                        <a:t>(НЕЛИНЕЙНЫЕ)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22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ECF8D-824F-4557-BCE0-2B511A7D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r>
              <a:rPr lang="ru-RU" b="1" dirty="0"/>
              <a:t>Способ определения контента услуг </a:t>
            </a:r>
            <a:br>
              <a:rPr lang="ru-RU" b="1" dirty="0"/>
            </a:br>
            <a:r>
              <a:rPr lang="ru-RU" b="1" dirty="0"/>
              <a:t>и ответственность за него</a:t>
            </a:r>
            <a:endParaRPr lang="pl-PL" b="1" dirty="0"/>
          </a:p>
        </p:txBody>
      </p:sp>
      <p:graphicFrame>
        <p:nvGraphicFramePr>
          <p:cNvPr id="3" name="Symbol zastępczy zawartości 4">
            <a:extLst>
              <a:ext uri="{FF2B5EF4-FFF2-40B4-BE49-F238E27FC236}">
                <a16:creationId xmlns:a16="http://schemas.microsoft.com/office/drawing/2014/main" id="{BA0CD37B-76D9-44D0-9BC2-F526DEFEC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92306"/>
              </p:ext>
            </p:extLst>
          </p:nvPr>
        </p:nvGraphicFramePr>
        <p:xfrm>
          <a:off x="598826" y="1701536"/>
          <a:ext cx="10800000" cy="473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509">
                <a:tc rowSpan="2">
                  <a:txBody>
                    <a:bodyPr/>
                    <a:lstStyle/>
                    <a:p>
                      <a:pPr algn="l" rtl="0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ТРАДИЦИОННЫЕ АУДИОВИЗУАЛЬНЫЕ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АУДИОВИЗУАЛЬНЫЕ УСЛУГИ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OTT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8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 ТРАНСЛЯЦИЯ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>
                          <a:solidFill>
                            <a:schemeClr val="bg1"/>
                          </a:solidFill>
                        </a:rPr>
                        <a:t>РАСПРОСТРАНЕНИЕ</a:t>
                      </a:r>
                    </a:p>
                    <a:p>
                      <a:pPr algn="l" rtl="0"/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VOD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UGC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(НАПРИМЕР YOUTUBE)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1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СПОСОБ ОПРЕДЕЛЕНИЯ КОНТЕНТА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УПОРЯДОЧЕННЫЙ ВЕЩАТЕЛЕМ НАБОР ПЕРЕДАЧ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ДАЛЬНЕЙШАЯ ТРАНСЛЯЦИЯ БЕЗ ВМЕШАТЕЛЬСТВА В ОЧЕРЕДНОСТЬ И КОНТЕНТ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ПОСТАВЩИК УСЛУГИ САМОСТОЯТЕЛЬНО</a:t>
                      </a:r>
                    </a:p>
                    <a:p>
                      <a:pPr algn="ctr"/>
                      <a:r>
                        <a:rPr lang="ru-RU" sz="1600" dirty="0"/>
                        <a:t> ФОРМИРУЕТ КАТАЛОГ ПЕРЕДАЧ НА ВЫБОР ПОЛЬЗОВАТЕЛЯ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ПОЛЬЗОВАТЕЛИ СОЗДАЮТ КОНТЕНТ ДЛЯ ДРУГИХ ПОЛЬЗОВАТЕЛЕЙ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93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ПОСЛЕДСТВИЯ НЕСООТВЕТСТВИЯ КОНТЕНТА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>
                          <a:solidFill>
                            <a:schemeClr val="bg1"/>
                          </a:solidFill>
                        </a:rPr>
                        <a:t>С ЗАКОНОДАТЕЛЬСТВОМ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ДЕНЕЖНЫЕ ШТРАФЫ, ОТЗЫВ ЛИЦЕНЗИИ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УДАЛЕНИЕ ПРОГРАММЫ ИЗ РЕЕСТРА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ДЕНЕЖНЫЕ ШТРАФЫ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ИСКЛЮЧЕНИЕ ОТВЕТСТВЕННОСТИ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17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5EDB9E-9506-4C38-B3D2-2B62EC5FE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r>
              <a:rPr lang="ru-RU" b="1" dirty="0"/>
              <a:t>Затраты на функционирование услуги </a:t>
            </a:r>
            <a:br>
              <a:rPr lang="ru-RU" b="1" dirty="0"/>
            </a:br>
            <a:r>
              <a:rPr lang="ru-RU" b="1" dirty="0"/>
              <a:t>и организация, которая их несет</a:t>
            </a:r>
            <a:endParaRPr lang="pl-PL" b="1" dirty="0"/>
          </a:p>
        </p:txBody>
      </p:sp>
      <p:graphicFrame>
        <p:nvGraphicFramePr>
          <p:cNvPr id="3" name="Symbol zastępczy zawartości 4">
            <a:extLst>
              <a:ext uri="{FF2B5EF4-FFF2-40B4-BE49-F238E27FC236}">
                <a16:creationId xmlns:a16="http://schemas.microsoft.com/office/drawing/2014/main" id="{040F7B50-3A91-417C-8744-8B5542038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437018"/>
              </p:ext>
            </p:extLst>
          </p:nvPr>
        </p:nvGraphicFramePr>
        <p:xfrm>
          <a:off x="528918" y="1745673"/>
          <a:ext cx="11080376" cy="470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8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094">
                <a:tc rowSpan="2">
                  <a:txBody>
                    <a:bodyPr/>
                    <a:lstStyle/>
                    <a:p>
                      <a:pPr algn="l" rtl="0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ТРАДИЦИОННЫЕ АУДИОВИЗУАЛЬНЫЕ УСЛУГИ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АУДИОВИЗУАЛЬНЫЕ УСЛУГИ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OTT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5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 ТРАНСЛЯЦИЯ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>
                          <a:solidFill>
                            <a:schemeClr val="bg1"/>
                          </a:solidFill>
                        </a:rPr>
                        <a:t>РАСПРОСТРАНЕНИЕ</a:t>
                      </a:r>
                    </a:p>
                    <a:p>
                      <a:pPr algn="l" rtl="0"/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VOD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UGC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(НАПРИМЕР  YOUTUBE)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92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ПОЯВЛЯЮЩИЕСЯ ЗАТРАТЫ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ПРОИЗВОДСТВО ПРОГРАММЫ, ЛИЦЕНЗИОННЫЕ ПЛАТЕЖИ, ТРАНСЛЯЦИЯ СИГНАЛА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СОЗДАНИЕ СЕТИ, ЛИЦЕНЗИОННЫЕ ПЛАТЕЖИ, ТРАНСЛЯЦИЯ СИГНАЛА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ЛИЦЕНЗИОННЫЕ ПЛАТЕЖИ, ХОСТИНГ,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ПЕРЕДАЧА ДАННЫХ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ХОСТИНГ,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ПЕРЕДАЧА ДАННЫХ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515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ОРГАНИЗАЦИЯ</a:t>
                      </a:r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НЕСУЩАЯ ЗАТРАТЫ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ВЕЩАТЕЛЬ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ОПЕРАТОР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ОПЕРАТОР: ПЕРЕДАЧА ДАННЫХ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ПОСТАВЩИК УСЛУГИ: ОСТАЛЬНЫЕ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ОПЕРАТОР: ПЕРЕДАЧА ДАННЫХ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/>
                        <a:t>ПОСТАВЩИК УСЛУГИ: ХОСТИНГ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7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41181-E932-43F6-AD5F-DE756A28E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Необходимые изменения в регулировании OTT</a:t>
            </a:r>
            <a:endParaRPr lang="pl-PL" sz="4000" b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1E4AD95-44BF-4C8E-8997-ECE3F26EE193}"/>
              </a:ext>
            </a:extLst>
          </p:cNvPr>
          <p:cNvSpPr/>
          <p:nvPr/>
        </p:nvSpPr>
        <p:spPr>
          <a:xfrm>
            <a:off x="720000" y="1233395"/>
            <a:ext cx="107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Введение обязательного участия поставщиков услуг OTT в затратах на функционирование сети</a:t>
            </a:r>
          </a:p>
          <a:p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Предоставление операторам возможности ограничить в сети наиболее ресурсоемкие услуги OTT, поставщики которых не участвуют в затратах на функционирование сети</a:t>
            </a:r>
          </a:p>
        </p:txBody>
      </p:sp>
    </p:spTree>
    <p:extLst>
      <p:ext uri="{BB962C8B-B14F-4D97-AF65-F5344CB8AC3E}">
        <p14:creationId xmlns:p14="http://schemas.microsoft.com/office/powerpoint/2010/main" val="76456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C9B07-7E92-4534-B2A9-631E4203A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2000"/>
            <a:ext cx="1080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Разрабатываемые изменения в регулировании OTT</a:t>
            </a:r>
            <a:endParaRPr lang="pl-PL" sz="4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43F544-A566-4E09-ABFE-97CCB0DFD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43834"/>
            <a:ext cx="10515600" cy="4351338"/>
          </a:xfrm>
        </p:spPr>
        <p:txBody>
          <a:bodyPr/>
          <a:lstStyle/>
          <a:p>
            <a:r>
              <a:rPr lang="ru-RU" sz="2000" dirty="0"/>
              <a:t>Имплементация директив в 2020/2021 годах</a:t>
            </a:r>
            <a:endParaRPr lang="pl-PL" sz="2000" dirty="0"/>
          </a:p>
          <a:p>
            <a:r>
              <a:rPr lang="ru-RU" sz="2000" dirty="0"/>
              <a:t>Усиление защиты авторов</a:t>
            </a:r>
            <a:endParaRPr lang="pl-PL" sz="2000" dirty="0"/>
          </a:p>
          <a:p>
            <a:r>
              <a:rPr lang="ru-RU" sz="2000" dirty="0"/>
              <a:t>Реестры поставщиков аудиовизуальных услуг OTT</a:t>
            </a:r>
            <a:endParaRPr lang="pl-PL" sz="2000" dirty="0"/>
          </a:p>
          <a:p>
            <a:r>
              <a:rPr lang="ru-RU" sz="2000" dirty="0"/>
              <a:t>Отсутствие реакции законодателя на рост затрат операторов на услуги OTT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88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139</TotalTime>
  <Words>1806</Words>
  <Application>Microsoft Office PowerPoint</Application>
  <PresentationFormat>Panoramiczny</PresentationFormat>
  <Paragraphs>198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Aharoni</vt:lpstr>
      <vt:lpstr>Arial</vt:lpstr>
      <vt:lpstr>Calibri</vt:lpstr>
      <vt:lpstr>Calibri Light</vt:lpstr>
      <vt:lpstr>Office Theme</vt:lpstr>
      <vt:lpstr>Аудиовизуальные услуги OTT  в Польше – коммерческие и правовые аспекты  </vt:lpstr>
      <vt:lpstr>правовые аспекты</vt:lpstr>
      <vt:lpstr>На стыке двух регулирований</vt:lpstr>
      <vt:lpstr>Квалификация услуги</vt:lpstr>
      <vt:lpstr> Требования  для начала предоставления услуги</vt:lpstr>
      <vt:lpstr> Способ определения контента услуг  и ответственность за него</vt:lpstr>
      <vt:lpstr> Затраты на функционирование услуги  и организация, которая их несет</vt:lpstr>
      <vt:lpstr>Необходимые изменения в регулировании OTT</vt:lpstr>
      <vt:lpstr>Разрабатываемые изменения в регулировании OTT</vt:lpstr>
      <vt:lpstr>Коммерческие аспекты </vt:lpstr>
      <vt:lpstr> ТЕНДЕНЦИИ НА РЫНКЕ </vt:lpstr>
      <vt:lpstr> 3  ЭТАПА ТЕЛЕВИЗИОННОЙ РЕВОЛЮЦИИ Мы наблюдаем процесс динамического изменения поведения потребителей </vt:lpstr>
      <vt:lpstr>  ПОТРЕБЛЕНИЕ КОНТЕНТА  И ЦЕЛЕВАЯ ГРУППА VoD </vt:lpstr>
      <vt:lpstr> МОДЕЛИ ПОКУПКИ КОНТЕНТА ПОТРЕБИТЕЛЯМИ </vt:lpstr>
      <vt:lpstr>  ПЛАТНЫЕ СЕРВИСЫ VoD В ПОЛЬШЕ  </vt:lpstr>
      <vt:lpstr>  УСПЕХ ЛИДЕРА SVoD Анализ эффективности Netflix </vt:lpstr>
      <vt:lpstr> SVoD – РАЗВИТИЕ И ПРОГНОЗ </vt:lpstr>
      <vt:lpstr> „ПАРТНЕРСТВО” С СЕРВИСАМИ SVoD? </vt:lpstr>
      <vt:lpstr> ИТОГИ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Аудиовизуальные услуги OTT  в Польше – коммерческие и правовые аспекты  </dc:title>
  <dc:creator>Katarzyna Socha</dc:creator>
  <cp:lastModifiedBy>Katarzyna Socha</cp:lastModifiedBy>
  <cp:revision>18</cp:revision>
  <cp:lastPrinted>2019-11-27T11:16:17Z</cp:lastPrinted>
  <dcterms:created xsi:type="dcterms:W3CDTF">2019-11-27T08:52:32Z</dcterms:created>
  <dcterms:modified xsi:type="dcterms:W3CDTF">2019-11-27T11:49:58Z</dcterms:modified>
</cp:coreProperties>
</file>