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</p:sldIdLst>
  <p:sldSz cx="9144000" cy="6858000" type="screen4x3"/>
  <p:notesSz cx="6858000" cy="994568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014726"/>
    <a:srgbClr val="8AF4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85" autoAdjust="0"/>
    <p:restoredTop sz="80797" autoAdjust="0"/>
  </p:normalViewPr>
  <p:slideViewPr>
    <p:cSldViewPr>
      <p:cViewPr>
        <p:scale>
          <a:sx n="75" d="100"/>
          <a:sy n="75" d="100"/>
        </p:scale>
        <p:origin x="-284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40" y="-72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E3A1F2-C999-4920-8420-FDBDEFC23FD0}" type="datetimeFigureOut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3DDAFB8-28E3-4D8C-95AF-E80F88C9F6C8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9CBD11-B9F9-40F1-A318-C48C0AAA3F02}" type="datetimeFigureOut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pPr lvl="0"/>
            <a:endParaRPr lang="lt-LT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18" tIns="45708" rIns="91418" bIns="45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2FE04E8-87BA-483B-A0D8-759A2E310857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en-US" sz="16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8655-1C9E-41A7-954C-9F9D450C2EDF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4A33-37FF-4FBA-82D2-2BC4B04561F6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AFC3-0C5C-45CC-8B94-9809353CCE48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801C-5C74-4188-9AE0-9C8DA9031342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F2AC-F62E-4179-94BB-3E403560CA48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2611-9F65-48D9-A256-868B93B272CF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0DD1-10E6-411D-984E-658D3A8E5296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8E09-EE03-4917-BB3D-B743C75CB195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6AA5-34BE-4D3B-92EA-AF31043FB0D9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C753D-0E30-45AA-B6F0-A867BD11D29F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B685-521D-4294-8BD9-5033E1802EE8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65F0-5087-40FD-BC10-F1A7650F19A8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2A33-7083-42E3-9AD1-A99E21704BA9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16AE-7D80-45D1-BDE5-DFB14754B574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6302-FCA8-432B-B820-4304FE1AD5ED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82C2F-BB67-486B-911C-528BA4722F3C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EF3E-866B-4DC9-9364-493C41C545A6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E8A4-FA9D-4873-A869-E28B74F3A39F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9137-AFFD-4D36-A6FD-AA63F76490FB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9863-201E-489C-B7BB-3B2BE3DBD41B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77BD-D583-446A-83A9-EB3C8855FB9A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C346-5E44-4710-90FF-E8777DE2AAAA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lt-LT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lt-LT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766257-16F4-42AD-A950-9E22A95CD4A8}" type="datetime1">
              <a:rPr lang="lt-LT"/>
              <a:pPr>
                <a:defRPr/>
              </a:pPr>
              <a:t>2017-12-05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5D02859-17B1-438F-B3D6-1A0B48BB5DBF}" type="slidenum">
              <a:rPr lang="lt-LT" altLang="en-US"/>
              <a:pPr>
                <a:defRPr/>
              </a:pPr>
              <a:t>‹#›</a:t>
            </a:fld>
            <a:endParaRPr lang="lt-LT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ull dir="lu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uozas@lkta.l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lkta.l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1916113"/>
            <a:ext cx="84963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lt-LT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Авторское право в кабельном ТВ. </a:t>
            </a:r>
          </a:p>
          <a:p>
            <a:pPr algn="ctr" eaLnBrk="0" hangingPunct="0">
              <a:defRPr/>
            </a:pPr>
            <a:r>
              <a:rPr lang="ru-RU" altLang="lt-LT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Опыт Литвы</a:t>
            </a:r>
            <a:endParaRPr lang="ru-RU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defRPr/>
            </a:pPr>
            <a:endParaRPr lang="lt-LT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defRPr/>
            </a:pPr>
            <a:endParaRPr lang="ru-RU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defRPr/>
            </a:pPr>
            <a:endParaRPr lang="lt-LT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defRPr/>
            </a:pPr>
            <a:endParaRPr lang="ru-RU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defRPr/>
            </a:pPr>
            <a:endParaRPr lang="ru-RU" altLang="lt-LT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defRPr/>
            </a:pPr>
            <a:r>
              <a:rPr lang="lt-LT" altLang="lt-LT" sz="2400" b="1" dirty="0">
                <a:solidFill>
                  <a:srgbClr val="006600"/>
                </a:solidFill>
                <a:latin typeface="Book Antiqua" pitchFamily="18" charset="0"/>
              </a:rPr>
              <a:t>Vaiva Žukienė</a:t>
            </a:r>
            <a:r>
              <a:rPr lang="ru-RU" altLang="lt-LT" sz="2400" b="1" dirty="0">
                <a:solidFill>
                  <a:srgbClr val="006600"/>
                </a:solidFill>
                <a:latin typeface="Book Antiqua" pitchFamily="18" charset="0"/>
              </a:rPr>
              <a:t> </a:t>
            </a:r>
            <a:br>
              <a:rPr lang="ru-RU" altLang="lt-LT" sz="2400" b="1" dirty="0">
                <a:solidFill>
                  <a:srgbClr val="006600"/>
                </a:solidFill>
                <a:latin typeface="Book Antiqua" pitchFamily="18" charset="0"/>
              </a:rPr>
            </a:br>
            <a:endParaRPr lang="ru-RU" altLang="lt-LT" sz="2400" b="1" dirty="0">
              <a:solidFill>
                <a:srgbClr val="006600"/>
              </a:solidFill>
              <a:latin typeface="Book Antiqua" pitchFamily="18" charset="0"/>
            </a:endParaRPr>
          </a:p>
          <a:p>
            <a:pPr algn="ctr" eaLnBrk="0" hangingPunct="0">
              <a:defRPr/>
            </a:pPr>
            <a:r>
              <a:rPr lang="ru-RU" altLang="lt-LT" b="1" dirty="0">
                <a:solidFill>
                  <a:srgbClr val="006600"/>
                </a:solidFill>
                <a:latin typeface="Book Antiqua" pitchFamily="18" charset="0"/>
              </a:rPr>
              <a:t> </a:t>
            </a:r>
            <a:r>
              <a:rPr lang="ru-RU" altLang="lt-LT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Президент Ассоциации кабельного телевидения Литвы</a:t>
            </a:r>
            <a:endParaRPr lang="ru-RU" sz="2000" dirty="0">
              <a:latin typeface="Book Antiqua" pitchFamily="18" charset="0"/>
            </a:endParaRPr>
          </a:p>
          <a:p>
            <a:pPr>
              <a:defRPr/>
            </a:pPr>
            <a:endParaRPr lang="ru-RU" sz="2400" dirty="0">
              <a:latin typeface="Book Antiqua" pitchFamily="18" charset="0"/>
            </a:endParaRPr>
          </a:p>
          <a:p>
            <a:pPr algn="ctr">
              <a:defRPr/>
            </a:pPr>
            <a:endParaRPr lang="lt-LT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r>
              <a:rPr lang="lt-LT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3077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lt-LT" sz="1200" dirty="0">
                <a:solidFill>
                  <a:srgbClr val="000000"/>
                </a:solidFill>
              </a:rPr>
              <a:t>Минск,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t-L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</a:t>
            </a:r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сновные правовые акты</a:t>
            </a:r>
            <a:endParaRPr lang="ru-RU" sz="2800" dirty="0">
              <a:latin typeface="Book Antiqua" pitchFamily="18" charset="0"/>
            </a:endParaRPr>
          </a:p>
          <a:p>
            <a:pPr>
              <a:defRPr/>
            </a:pPr>
            <a:endParaRPr lang="ru-RU" sz="2800" dirty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Закон </a:t>
            </a:r>
            <a:r>
              <a:rPr lang="ru-RU" sz="2000" dirty="0">
                <a:solidFill>
                  <a:schemeClr val="tx2"/>
                </a:solidFill>
                <a:latin typeface="Book Antiqua" pitchFamily="18" charset="0"/>
              </a:rPr>
              <a:t>об авторских и смежных правах (</a:t>
            </a:r>
            <a:r>
              <a:rPr lang="ru-RU" sz="2000" b="1" dirty="0">
                <a:solidFill>
                  <a:schemeClr val="tx2"/>
                </a:solidFill>
                <a:latin typeface="Book Antiqua" pitchFamily="18" charset="0"/>
              </a:rPr>
              <a:t>ЗАСП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);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Директивы и регламенты ЕС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;</a:t>
            </a:r>
            <a:endParaRPr lang="ru-RU" sz="2000" dirty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2"/>
                </a:solidFill>
                <a:latin typeface="Book Antiqua" pitchFamily="18" charset="0"/>
              </a:rPr>
              <a:t>Постановления Правительства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ЛР;</a:t>
            </a:r>
            <a:endParaRPr lang="ru-RU" sz="2000" dirty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Подзаконные правовые акты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ЛКТР;</a:t>
            </a:r>
            <a:endParaRPr lang="ru-RU" sz="2000" dirty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Судебная </a:t>
            </a:r>
            <a:r>
              <a:rPr lang="ru-RU" sz="2000" dirty="0">
                <a:solidFill>
                  <a:schemeClr val="tx2"/>
                </a:solidFill>
                <a:latin typeface="Book Antiqua" pitchFamily="18" charset="0"/>
              </a:rPr>
              <a:t>практика (Литвы и ЕС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).</a:t>
            </a:r>
            <a:endParaRPr lang="ru-RU" sz="2000" dirty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defRPr/>
            </a:pPr>
            <a:endParaRPr lang="lt-LT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r>
              <a:rPr lang="lt-LT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5125" name="Poraštės vietos rezervavimo ženklas 2"/>
          <p:cNvSpPr>
            <a:spLocks noGrp="1"/>
          </p:cNvSpPr>
          <p:nvPr>
            <p:ph type="ftr" sz="quarter" idx="11"/>
          </p:nvPr>
        </p:nvSpPr>
        <p:spPr bwMode="auto">
          <a:xfrm>
            <a:off x="684213" y="6434138"/>
            <a:ext cx="77755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lt-LT" dirty="0" smtClean="0">
                <a:solidFill>
                  <a:srgbClr val="000000"/>
                </a:solidFill>
                <a:latin typeface="Arial" charset="0"/>
              </a:rPr>
              <a:t>Минск, 2017-</a:t>
            </a:r>
            <a:r>
              <a:rPr lang="lt-LT" altLang="lt-LT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ru-RU" altLang="lt-LT" dirty="0" smtClean="0">
                <a:solidFill>
                  <a:srgbClr val="000000"/>
                </a:solidFill>
                <a:latin typeface="Arial" charset="0"/>
              </a:rPr>
              <a:t>2-07</a:t>
            </a:r>
            <a:endParaRPr lang="lt-LT" dirty="0" smtClean="0">
              <a:latin typeface="Arial" charset="0"/>
            </a:endParaRPr>
          </a:p>
        </p:txBody>
      </p:sp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Организации по коллективному управлению авторскими и смежными правами в Литве </a:t>
            </a:r>
            <a:r>
              <a:rPr lang="ru-RU" sz="4000" b="1" dirty="0" smtClean="0">
                <a:latin typeface="Book Antiqua" pitchFamily="18" charset="0"/>
              </a:rPr>
              <a:t/>
            </a:r>
            <a:br>
              <a:rPr lang="ru-RU" sz="4000" b="1" dirty="0" smtClean="0">
                <a:latin typeface="Book Antiqua" pitchFamily="18" charset="0"/>
              </a:rPr>
            </a:b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" charset="0"/>
            </a:endParaRPr>
          </a:p>
          <a:p>
            <a:r>
              <a:rPr lang="lt-LT" sz="2000" dirty="0" smtClean="0">
                <a:solidFill>
                  <a:schemeClr val="tx2"/>
                </a:solidFill>
                <a:latin typeface="Book Antiqua" pitchFamily="18" charset="0"/>
              </a:rPr>
              <a:t>LATGA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– представляет авторов  музыки, визуальных и аудиовизуальных произведений, драмы и литературы.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lt-LT" sz="2000" dirty="0" smtClean="0">
                <a:solidFill>
                  <a:schemeClr val="tx2"/>
                </a:solidFill>
                <a:latin typeface="Book Antiqua" pitchFamily="18" charset="0"/>
              </a:rPr>
              <a:t>AGATA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– представляет исполнителей и производителей фонограмм.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lt-LT" sz="2000" dirty="0" smtClean="0">
                <a:solidFill>
                  <a:schemeClr val="tx2"/>
                </a:solidFill>
                <a:latin typeface="Book Antiqua" pitchFamily="18" charset="0"/>
              </a:rPr>
              <a:t>AVAKA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– представляет кинопродюсеров.</a:t>
            </a:r>
            <a:endParaRPr lang="en-US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Отношения </a:t>
            </a:r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между </a:t>
            </a:r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операторами </a:t>
            </a:r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КТВ и Организациями</a:t>
            </a: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Операторы имеют лиценционные договора с Организациями на право ретранслировать произведения из соответствующего репертуара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ОКУ;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Операторы не несет ответстенности за произведения, авторы которых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не известны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т или на данный момент их никто не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представляет; 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Размер авторского вознаграждения устанавливается путем 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переговоров.</a:t>
            </a:r>
            <a:endParaRPr lang="en-US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Основные </a:t>
            </a:r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принципы</a:t>
            </a:r>
            <a:r>
              <a:rPr lang="en-US" sz="2800" b="1" dirty="0" smtClean="0">
                <a:solidFill>
                  <a:srgbClr val="006600"/>
                </a:solidFill>
                <a:latin typeface="Book Antiqua" pitchFamily="18" charset="0"/>
              </a:rPr>
              <a:t> (I)</a:t>
            </a: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Операторы имеют лиценционные договора с Организациями на право ретранслировать произведения из соответствующего репертуара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ОКУ;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Операторы КТВ сами подбирают программы и продают абонентам, потому должны иметь согласие авторов на использование их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произведений;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За каждое воспроизведение авторского произведения автор должен получить соответсвующее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вознаграждение;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Установленый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путем переговоров размер вознаграждения одинаков для всех операторов, занимающимися ретрансляцией, вне зависимости от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технологий.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Основные </a:t>
            </a:r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принципы</a:t>
            </a:r>
            <a:r>
              <a:rPr lang="en-US" sz="2800" b="1" dirty="0" smtClean="0">
                <a:solidFill>
                  <a:srgbClr val="006600"/>
                </a:solidFill>
                <a:latin typeface="Book Antiqua" pitchFamily="18" charset="0"/>
              </a:rPr>
              <a:t> (II)</a:t>
            </a: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База  платежа -  процентное отчисление  от 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ARPU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( средний доход от одного клиента) от КТВ. Данные об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ARPU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объявляются публично в периодических  отчетах Службы связи ЛР.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Операторы КТВ  и ОКУ договорились об общем  вознаграждении за все права, которое ОКУ делят между собой  по их внутреннему договору.</a:t>
            </a: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В случае невозможности договориться, стороны могут обратиться за помощью  к медиаторам. </a:t>
            </a: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Как посчитать вознаграждение</a:t>
            </a: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Вознаграждение высчитывается по формуле: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  <a:latin typeface="Book Antiqua" pitchFamily="18" charset="0"/>
              </a:rPr>
              <a:t>3,69 % от </a:t>
            </a:r>
            <a:r>
              <a:rPr lang="en-US" sz="2000" u="sng" dirty="0" smtClean="0">
                <a:solidFill>
                  <a:srgbClr val="FF0000"/>
                </a:solidFill>
                <a:latin typeface="Book Antiqua" pitchFamily="18" charset="0"/>
              </a:rPr>
              <a:t>ARPU </a:t>
            </a:r>
            <a:r>
              <a:rPr lang="ru-RU" sz="2000" u="sng" dirty="0" smtClean="0">
                <a:solidFill>
                  <a:srgbClr val="FF0000"/>
                </a:solidFill>
                <a:latin typeface="Book Antiqua" pitchFamily="18" charset="0"/>
              </a:rPr>
              <a:t>: 12 месяцев </a:t>
            </a:r>
            <a:r>
              <a:rPr lang="en-US" sz="2000" u="sng" dirty="0" smtClean="0">
                <a:solidFill>
                  <a:srgbClr val="FF0000"/>
                </a:solidFill>
                <a:latin typeface="Book Antiqua" pitchFamily="18" charset="0"/>
              </a:rPr>
              <a:t>x </a:t>
            </a:r>
            <a:r>
              <a:rPr lang="ru-RU" sz="2000" u="sng" dirty="0" smtClean="0">
                <a:solidFill>
                  <a:srgbClr val="FF0000"/>
                </a:solidFill>
                <a:latin typeface="Book Antiqua" pitchFamily="18" charset="0"/>
              </a:rPr>
              <a:t>число абонентов за отчетный месяц</a:t>
            </a:r>
            <a:endParaRPr lang="ru-RU" sz="2000" u="sng" dirty="0" smtClean="0">
              <a:solidFill>
                <a:srgbClr val="FF0000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Процент устанавливается путем переговоров.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По данным Службы связи,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ARPU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составляло 5,8 €.</a:t>
            </a: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По данным Службы связи,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ARPU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 за 2016 год составляло 5,8 €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lt-LT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lt-LT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1341438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2000" dirty="0">
                <a:cs typeface="Arial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altLang="en-US" sz="2000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en-US" sz="800" dirty="0">
                <a:cs typeface="Arial" charset="0"/>
              </a:rPr>
              <a:t> </a:t>
            </a:r>
          </a:p>
        </p:txBody>
      </p:sp>
      <p:sp>
        <p:nvSpPr>
          <p:cNvPr id="6149" name="Poraštės vietos rezervavimo ženklas 2"/>
          <p:cNvSpPr txBox="1">
            <a:spLocks noGrp="1"/>
          </p:cNvSpPr>
          <p:nvPr/>
        </p:nvSpPr>
        <p:spPr bwMode="auto">
          <a:xfrm>
            <a:off x="684213" y="6434138"/>
            <a:ext cx="777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altLang="lt-LT" sz="1200" dirty="0">
                <a:solidFill>
                  <a:srgbClr val="000000"/>
                </a:solidFill>
              </a:rPr>
              <a:t>М</a:t>
            </a:r>
            <a:r>
              <a:rPr lang="ru-RU" altLang="lt-LT" sz="1200" dirty="0">
                <a:solidFill>
                  <a:srgbClr val="000000"/>
                </a:solidFill>
              </a:rPr>
              <a:t>инск, </a:t>
            </a:r>
            <a:r>
              <a:rPr lang="ru-RU" altLang="lt-LT" sz="1200" dirty="0" smtClean="0">
                <a:solidFill>
                  <a:srgbClr val="000000"/>
                </a:solidFill>
              </a:rPr>
              <a:t>2017-12-07</a:t>
            </a:r>
            <a:r>
              <a:rPr lang="en-GB" altLang="lt-LT" sz="1200" dirty="0" smtClean="0">
                <a:solidFill>
                  <a:srgbClr val="000000"/>
                </a:solidFill>
                <a:latin typeface="Calibri" charset="-70"/>
              </a:rPr>
              <a:t> </a:t>
            </a:r>
            <a:endParaRPr lang="en-GB" altLang="lt-LT" sz="1200" dirty="0">
              <a:solidFill>
                <a:srgbClr val="000000"/>
              </a:solidFill>
              <a:latin typeface="Calibri" charset="-70"/>
            </a:endParaRPr>
          </a:p>
          <a:p>
            <a:pPr algn="ctr"/>
            <a:endParaRPr lang="lt-LT" sz="1200" dirty="0">
              <a:solidFill>
                <a:srgbClr val="898989"/>
              </a:solidFill>
              <a:latin typeface="Calibri" charset="-7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76950"/>
            <a:ext cx="965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619250" y="6381750"/>
            <a:ext cx="7200900" cy="7938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547813" y="6391275"/>
            <a:ext cx="720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615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6600"/>
                </a:solidFill>
                <a:latin typeface="Book Antiqua" pitchFamily="18" charset="0"/>
              </a:rPr>
              <a:t>Проблемы</a:t>
            </a:r>
            <a:endParaRPr lang="en-US" sz="4000" b="1" dirty="0" smtClean="0">
              <a:latin typeface="Book Antiqua" pitchFamily="18" charset="0"/>
            </a:endParaRPr>
          </a:p>
        </p:txBody>
      </p:sp>
      <p:sp>
        <p:nvSpPr>
          <p:cNvPr id="6154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Постоянное повышение размера вознаграждения:</a:t>
            </a:r>
          </a:p>
          <a:p>
            <a:pPr lvl="1"/>
            <a:r>
              <a:rPr lang="ru-RU" sz="1600" dirty="0" smtClean="0">
                <a:solidFill>
                  <a:schemeClr val="tx2"/>
                </a:solidFill>
                <a:latin typeface="Book Antiqua" pitchFamily="18" charset="0"/>
              </a:rPr>
              <a:t>Рынок уменьшается, а потребности ОКУ – нет,</a:t>
            </a:r>
          </a:p>
          <a:p>
            <a:pPr lvl="1"/>
            <a:r>
              <a:rPr lang="ru-RU" sz="1600" dirty="0" smtClean="0">
                <a:solidFill>
                  <a:schemeClr val="tx2"/>
                </a:solidFill>
                <a:latin typeface="Book Antiqua" pitchFamily="18" charset="0"/>
              </a:rPr>
              <a:t>ОКУ не могут договориться, которая из них важнее, потому их не устраивает получаемая доля от общей </a:t>
            </a:r>
            <a:r>
              <a:rPr lang="ru-RU" sz="1600" dirty="0" smtClean="0">
                <a:solidFill>
                  <a:schemeClr val="tx2"/>
                </a:solidFill>
                <a:latin typeface="Book Antiqua" pitchFamily="18" charset="0"/>
              </a:rPr>
              <a:t>суммы.</a:t>
            </a:r>
            <a:endParaRPr lang="ru-RU" sz="16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/>
            <a:endParaRPr lang="ru-RU" sz="16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ОКУ слишком мало прилагают усилий, чтобы заставить платить авторам нелегально программы распространяющих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субъектов.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ОКУ не имеют плана действий в связи с приходом новых субъектов в рынок – в особенности тех, кто может свои услуги продавать вне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Литве.</a:t>
            </a:r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84338" y="1412875"/>
            <a:ext cx="281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altLang="en-US" sz="1200">
              <a:latin typeface="Calibri" charset="-70"/>
            </a:endParaRP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4081463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t-LT" altLang="en-US">
              <a:latin typeface="Calibri" charset="-70"/>
            </a:endParaRPr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179388" y="765175"/>
            <a:ext cx="8713787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lt-LT" altLang="lt-LT"/>
          </a:p>
          <a:p>
            <a:r>
              <a:rPr lang="lt-LT" altLang="lt-LT" sz="2000" u="sng"/>
              <a:t> </a:t>
            </a:r>
            <a:endParaRPr lang="lt-LT" altLang="en-US" sz="2000">
              <a:cs typeface="Arial" charset="0"/>
            </a:endParaRPr>
          </a:p>
          <a:p>
            <a:r>
              <a:rPr lang="lt-LT" altLang="en-US" sz="800">
                <a:cs typeface="Arial" charset="0"/>
              </a:rPr>
              <a:t> </a:t>
            </a:r>
          </a:p>
        </p:txBody>
      </p:sp>
      <p:sp>
        <p:nvSpPr>
          <p:cNvPr id="11269" name="Rectangle 4"/>
          <p:cNvSpPr txBox="1">
            <a:spLocks noChangeArrowheads="1"/>
          </p:cNvSpPr>
          <p:nvPr/>
        </p:nvSpPr>
        <p:spPr bwMode="auto">
          <a:xfrm>
            <a:off x="611188" y="1036638"/>
            <a:ext cx="77771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lt-LT" altLang="en-US" sz="4400" b="1">
              <a:solidFill>
                <a:schemeClr val="accent2"/>
              </a:solidFill>
              <a:latin typeface="Calibri" charset="-7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lt-LT" altLang="en-US" sz="4400" b="1">
              <a:solidFill>
                <a:schemeClr val="accent2"/>
              </a:solidFill>
              <a:latin typeface="Calibri" charset="-7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en-US" sz="2800">
                <a:solidFill>
                  <a:schemeClr val="accent2"/>
                </a:solidFill>
                <a:latin typeface="Book Antiqua" pitchFamily="18" charset="0"/>
                <a:cs typeface="Arial" charset="0"/>
              </a:rPr>
              <a:t>Благодарю за внимание</a:t>
            </a:r>
            <a:endParaRPr lang="lt-LT" altLang="en-US" sz="2800">
              <a:solidFill>
                <a:schemeClr val="accent2"/>
              </a:solidFill>
              <a:latin typeface="Book Antiqua" pitchFamily="18" charset="0"/>
              <a:cs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lt-LT" altLang="en-US" sz="4400" b="1">
              <a:solidFill>
                <a:schemeClr val="accent2"/>
              </a:solidFill>
              <a:latin typeface="Book Antiqua" pitchFamily="18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1600">
                <a:solidFill>
                  <a:schemeClr val="accent2"/>
                </a:solidFill>
                <a:latin typeface="Book Antiqua" pitchFamily="18" charset="0"/>
                <a:cs typeface="Arial" charset="0"/>
              </a:rPr>
              <a:t>Vaiva Ž</a:t>
            </a:r>
            <a:r>
              <a:rPr lang="lt-LT" altLang="en-US" sz="1600">
                <a:solidFill>
                  <a:schemeClr val="accent2"/>
                </a:solidFill>
                <a:latin typeface="Book Antiqua" pitchFamily="18" charset="0"/>
                <a:cs typeface="Arial" charset="0"/>
              </a:rPr>
              <a:t>ukienė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lt-LT" altLang="en-US" sz="1600">
                <a:solidFill>
                  <a:schemeClr val="hlink"/>
                </a:solidFill>
                <a:latin typeface="Book Antiqua" pitchFamily="18" charset="0"/>
                <a:cs typeface="Arial" charset="0"/>
              </a:rPr>
              <a:t>vaiva</a:t>
            </a:r>
            <a:r>
              <a:rPr lang="en-US" altLang="en-US" sz="1600">
                <a:solidFill>
                  <a:schemeClr val="hlink"/>
                </a:solidFill>
                <a:latin typeface="Book Antiqua" pitchFamily="18" charset="0"/>
                <a:cs typeface="Arial" charset="0"/>
                <a:hlinkClick r:id="rId3"/>
              </a:rPr>
              <a:t>@lkta.lt</a:t>
            </a:r>
            <a:r>
              <a:rPr lang="en-US" altLang="en-US" sz="1600">
                <a:solidFill>
                  <a:schemeClr val="hlink"/>
                </a:solidFill>
                <a:latin typeface="Book Antiqua" pitchFamily="18" charset="0"/>
                <a:cs typeface="Arial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altLang="en-US" sz="1600">
              <a:solidFill>
                <a:schemeClr val="hlink"/>
              </a:solidFill>
              <a:latin typeface="Book Antiqua" pitchFamily="18" charset="0"/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ru-RU" altLang="en-US" sz="1600">
              <a:solidFill>
                <a:schemeClr val="hlink"/>
              </a:solidFill>
              <a:latin typeface="Book Antiqua" pitchFamily="18" charset="0"/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en-US" sz="1600">
                <a:solidFill>
                  <a:schemeClr val="accent2"/>
                </a:solidFill>
                <a:latin typeface="Book Antiqua" pitchFamily="18" charset="0"/>
                <a:cs typeface="Arial" charset="0"/>
              </a:rPr>
              <a:t>Информация о ассоциации: </a:t>
            </a:r>
            <a:r>
              <a:rPr lang="lt-LT" altLang="en-US">
                <a:solidFill>
                  <a:schemeClr val="accent1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lt-LT" altLang="en-US">
                <a:solidFill>
                  <a:schemeClr val="accent1"/>
                </a:solidFill>
                <a:latin typeface="Book Antiqua" pitchFamily="18" charset="0"/>
                <a:cs typeface="Arial" charset="0"/>
                <a:hlinkClick r:id="rId4"/>
              </a:rPr>
              <a:t>www.lkta.lt</a:t>
            </a:r>
            <a:r>
              <a:rPr lang="lt-LT" altLang="en-US">
                <a:solidFill>
                  <a:schemeClr val="accent1"/>
                </a:solidFill>
                <a:latin typeface="Book Antiqua" pitchFamily="18" charset="0"/>
                <a:cs typeface="Arial" charset="0"/>
              </a:rPr>
              <a:t>  </a:t>
            </a:r>
            <a:endParaRPr lang="lt-LT" altLang="en-US" b="1">
              <a:solidFill>
                <a:schemeClr val="accent1"/>
              </a:solidFill>
              <a:latin typeface="Book Antiqua" pitchFamily="18" charset="0"/>
              <a:cs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en-US" sz="4400" b="1">
              <a:solidFill>
                <a:schemeClr val="accent2"/>
              </a:solidFill>
              <a:latin typeface="Book Antiqua" pitchFamily="18" charset="0"/>
            </a:endParaRP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6005513"/>
            <a:ext cx="100806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Poraštės vietos rezervavimo ženklas 2"/>
          <p:cNvSpPr>
            <a:spLocks noGrp="1"/>
          </p:cNvSpPr>
          <p:nvPr>
            <p:ph type="ftr" sz="quarter" idx="11"/>
          </p:nvPr>
        </p:nvSpPr>
        <p:spPr bwMode="auto">
          <a:xfrm>
            <a:off x="1042988" y="6492875"/>
            <a:ext cx="67040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lt-LT" smtClean="0">
                <a:solidFill>
                  <a:srgbClr val="000000"/>
                </a:solidFill>
                <a:latin typeface="Arial" charset="0"/>
              </a:rPr>
              <a:t>Минск, 2016-12-08</a:t>
            </a:r>
            <a:r>
              <a:rPr lang="en-GB" altLang="lt-LT" smtClean="0">
                <a:solidFill>
                  <a:srgbClr val="000000"/>
                </a:solidFill>
                <a:latin typeface="Calibri" charset="-70"/>
              </a:rPr>
              <a:t> </a:t>
            </a:r>
          </a:p>
          <a:p>
            <a:endParaRPr lang="lt-LT" smtClean="0">
              <a:latin typeface="Calibri" charset="-70"/>
            </a:endParaRPr>
          </a:p>
        </p:txBody>
      </p:sp>
      <p:sp>
        <p:nvSpPr>
          <p:cNvPr id="11272" name="Skaidrės numerio vietos rezervavimo ženklas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8C52B0-2DFF-4995-885B-689FC6EE7391}" type="slidenum">
              <a:rPr lang="lt-LT" altLang="en-US" smtClean="0">
                <a:latin typeface="Calibri" charset="-70"/>
              </a:rPr>
              <a:pPr/>
              <a:t>9</a:t>
            </a:fld>
            <a:endParaRPr lang="lt-LT" altLang="en-US" smtClean="0">
              <a:latin typeface="Calibri" charset="-70"/>
            </a:endParaRPr>
          </a:p>
        </p:txBody>
      </p:sp>
      <p:sp>
        <p:nvSpPr>
          <p:cNvPr id="11273" name="Line 4"/>
          <p:cNvSpPr>
            <a:spLocks noChangeShapeType="1"/>
          </p:cNvSpPr>
          <p:nvPr/>
        </p:nvSpPr>
        <p:spPr bwMode="auto">
          <a:xfrm flipV="1">
            <a:off x="1476375" y="6326188"/>
            <a:ext cx="7272338" cy="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  <p:sp>
        <p:nvSpPr>
          <p:cNvPr id="11274" name="Line 5"/>
          <p:cNvSpPr>
            <a:spLocks noChangeShapeType="1"/>
          </p:cNvSpPr>
          <p:nvPr/>
        </p:nvSpPr>
        <p:spPr bwMode="auto">
          <a:xfrm flipV="1">
            <a:off x="1476375" y="6391275"/>
            <a:ext cx="7272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77149</TotalTime>
  <Words>450</Words>
  <Application>Microsoft Office PowerPoint</Application>
  <PresentationFormat>On-screen Show (4:3)</PresentationFormat>
  <Paragraphs>642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Slide 1</vt:lpstr>
      <vt:lpstr>Slide 2</vt:lpstr>
      <vt:lpstr>Организации по коллективному управлению авторскими и смежными правами в Литве  </vt:lpstr>
      <vt:lpstr>Отношения между операторами КТВ и Организациями</vt:lpstr>
      <vt:lpstr>Основные принципы (I)</vt:lpstr>
      <vt:lpstr>Основные принципы (II)</vt:lpstr>
      <vt:lpstr>Как посчитать вознаграждение</vt:lpstr>
      <vt:lpstr>Проблемы</vt:lpstr>
      <vt:lpstr>Slide 9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 Name</dc:creator>
  <cp:lastModifiedBy>Dell</cp:lastModifiedBy>
  <cp:revision>619</cp:revision>
  <cp:lastPrinted>2015-06-09T19:24:11Z</cp:lastPrinted>
  <dcterms:created xsi:type="dcterms:W3CDTF">2014-05-29T13:32:58Z</dcterms:created>
  <dcterms:modified xsi:type="dcterms:W3CDTF">2017-12-05T13:33:44Z</dcterms:modified>
</cp:coreProperties>
</file>